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17"/>
  </p:notesMasterIdLst>
  <p:handoutMasterIdLst>
    <p:handoutMasterId r:id="rId18"/>
  </p:handoutMasterIdLst>
  <p:sldIdLst>
    <p:sldId id="634" r:id="rId5"/>
    <p:sldId id="640" r:id="rId6"/>
    <p:sldId id="642" r:id="rId7"/>
    <p:sldId id="645" r:id="rId8"/>
    <p:sldId id="651" r:id="rId9"/>
    <p:sldId id="668" r:id="rId10"/>
    <p:sldId id="669" r:id="rId11"/>
    <p:sldId id="670" r:id="rId12"/>
    <p:sldId id="671" r:id="rId13"/>
    <p:sldId id="672" r:id="rId14"/>
    <p:sldId id="673" r:id="rId15"/>
    <p:sldId id="654" r:id="rId16"/>
  </p:sldIdLst>
  <p:sldSz cx="9144000" cy="6858000" type="screen4x3"/>
  <p:notesSz cx="7315200" cy="9601200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317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6" orient="horz" pos="3407" userDrawn="1">
          <p15:clr>
            <a:srgbClr val="A4A3A4"/>
          </p15:clr>
        </p15:guide>
        <p15:guide id="7" pos="136" userDrawn="1">
          <p15:clr>
            <a:srgbClr val="A4A3A4"/>
          </p15:clr>
        </p15:guide>
        <p15:guide id="8" pos="1179" userDrawn="1">
          <p15:clr>
            <a:srgbClr val="A4A3A4"/>
          </p15:clr>
        </p15:guide>
        <p15:guide id="9" orient="horz" pos="2069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4740" userDrawn="1">
          <p15:clr>
            <a:srgbClr val="A4A3A4"/>
          </p15:clr>
        </p15:guide>
        <p15:guide id="13" orient="horz" pos="3725" userDrawn="1">
          <p15:clr>
            <a:srgbClr val="A4A3A4"/>
          </p15:clr>
        </p15:guide>
        <p15:guide id="14" orient="horz" pos="363">
          <p15:clr>
            <a:srgbClr val="A4A3A4"/>
          </p15:clr>
        </p15:guide>
        <p15:guide id="15" orient="horz" pos="554">
          <p15:clr>
            <a:srgbClr val="A4A3A4"/>
          </p15:clr>
        </p15:guide>
        <p15:guide id="16" orient="horz" pos="2943">
          <p15:clr>
            <a:srgbClr val="A4A3A4"/>
          </p15:clr>
        </p15:guide>
        <p15:guide id="17" orient="horz" pos="1775">
          <p15:clr>
            <a:srgbClr val="A4A3A4"/>
          </p15:clr>
        </p15:guide>
        <p15:guide id="18" pos="1741">
          <p15:clr>
            <a:srgbClr val="A4A3A4"/>
          </p15:clr>
        </p15:guide>
        <p15:guide id="19" pos="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2"/>
    <a:srgbClr val="910026"/>
    <a:srgbClr val="1C77F0"/>
    <a:srgbClr val="0000FF"/>
    <a:srgbClr val="CC00FF"/>
    <a:srgbClr val="000000"/>
    <a:srgbClr val="FF0000"/>
    <a:srgbClr val="5FE1FB"/>
    <a:srgbClr val="02424E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1" autoAdjust="0"/>
  </p:normalViewPr>
  <p:slideViewPr>
    <p:cSldViewPr snapToGrid="0" showGuides="1">
      <p:cViewPr varScale="1">
        <p:scale>
          <a:sx n="83" d="100"/>
          <a:sy n="83" d="100"/>
        </p:scale>
        <p:origin x="1406" y="91"/>
      </p:cViewPr>
      <p:guideLst>
        <p:guide orient="horz" pos="3861"/>
        <p:guide pos="317"/>
        <p:guide orient="horz" pos="913"/>
        <p:guide pos="2880"/>
        <p:guide orient="horz" pos="3407"/>
        <p:guide pos="136"/>
        <p:guide pos="1179"/>
        <p:guide orient="horz" pos="2069"/>
        <p:guide orient="horz" pos="4088"/>
        <p:guide orient="horz" pos="2251"/>
        <p:guide pos="4740"/>
        <p:guide orient="horz" pos="3725"/>
        <p:guide orient="horz" pos="363"/>
        <p:guide orient="horz" pos="554"/>
        <p:guide orient="horz" pos="2943"/>
        <p:guide orient="horz" pos="1775"/>
        <p:guide pos="1741"/>
        <p:guide pos="95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17E4-AD91-4663-B8EB-A96C520D60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5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Mintaszöveg szerkesztése</a:t>
            </a:r>
          </a:p>
          <a:p>
            <a:pPr lvl="1"/>
            <a:r>
              <a:rPr lang="en-US" noProof="0"/>
              <a:t>Második szint</a:t>
            </a:r>
          </a:p>
          <a:p>
            <a:pPr lvl="2"/>
            <a:r>
              <a:rPr lang="en-US" noProof="0"/>
              <a:t>Harmadik szint</a:t>
            </a:r>
          </a:p>
          <a:p>
            <a:pPr lvl="3"/>
            <a:r>
              <a:rPr lang="en-US" noProof="0"/>
              <a:t>Negyedik szint</a:t>
            </a:r>
          </a:p>
          <a:p>
            <a:pPr lvl="4"/>
            <a:r>
              <a:rPr lang="en-US" noProof="0"/>
              <a:t>Ötödik szint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4DB628-752E-4A9E-8A35-73FD66DCF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1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DB628-752E-4A9E-8A35-73FD66DCF2E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DB628-752E-4A9E-8A35-73FD66DCF2E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5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image" Target="../media/image12.png"/><Relationship Id="rId5" Type="http://schemas.openxmlformats.org/officeDocument/2006/relationships/image" Target="../media/image5.jpeg"/><Relationship Id="rId10" Type="http://schemas.openxmlformats.org/officeDocument/2006/relationships/image" Target="../media/image11.png"/><Relationship Id="rId4" Type="http://schemas.openxmlformats.org/officeDocument/2006/relationships/image" Target="../media/image4.jpe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9" descr="hatter4"/>
          <p:cNvSpPr>
            <a:spLocks noChangeAspect="1" noChangeArrowheads="1"/>
          </p:cNvSpPr>
          <p:nvPr userDrawn="1"/>
        </p:nvSpPr>
        <p:spPr bwMode="auto">
          <a:xfrm>
            <a:off x="204174" y="1629276"/>
            <a:ext cx="1647825" cy="1244600"/>
          </a:xfrm>
          <a:prstGeom prst="roundRect">
            <a:avLst>
              <a:gd name="adj" fmla="val 11023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6111239"/>
            <a:ext cx="9144000" cy="748781"/>
          </a:xfrm>
          <a:prstGeom prst="rect">
            <a:avLst/>
          </a:prstGeom>
          <a:solidFill>
            <a:srgbClr val="00005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6563205" y="6166969"/>
            <a:ext cx="245125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hu-HU" sz="1200" b="0" noProof="0" dirty="0">
                <a:solidFill>
                  <a:schemeClr val="bg1"/>
                </a:solidFill>
                <a:latin typeface="Arial" pitchFamily="34" charset="0"/>
              </a:rPr>
              <a:t>Budapesti Műszaki és Gazdaságtudományi Egyetem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hu-HU" sz="1200" b="0" noProof="0" dirty="0">
                <a:solidFill>
                  <a:schemeClr val="bg1"/>
                </a:solidFill>
                <a:latin typeface="Arial" pitchFamily="34" charset="0"/>
              </a:rPr>
              <a:t>Elektronikus Eszközök</a:t>
            </a:r>
            <a:r>
              <a:rPr lang="hu-HU" sz="1200" b="0" baseline="0" noProof="0" dirty="0">
                <a:solidFill>
                  <a:schemeClr val="bg1"/>
                </a:solidFill>
                <a:latin typeface="Arial" pitchFamily="34" charset="0"/>
              </a:rPr>
              <a:t> Tanszéke</a:t>
            </a:r>
            <a:endParaRPr lang="hu-HU" sz="1200" b="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12" name="Object 1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5290812"/>
              </p:ext>
            </p:extLst>
          </p:nvPr>
        </p:nvGraphicFramePr>
        <p:xfrm>
          <a:off x="3666337" y="6216594"/>
          <a:ext cx="1926743" cy="51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 Editor Photo" r:id="rId4" imgW="27857143" imgH="7438095" progId="MSPhotoEd.3">
                  <p:embed/>
                </p:oleObj>
              </mc:Choice>
              <mc:Fallback>
                <p:oleObj name="Photo Editor Photo" r:id="rId4" imgW="27857143" imgH="7438095" progId="MSPhotoEd.3">
                  <p:embed/>
                  <p:pic>
                    <p:nvPicPr>
                      <p:cNvPr id="1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337" y="6216594"/>
                        <a:ext cx="1926743" cy="514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141257" y="3133508"/>
            <a:ext cx="6462712" cy="661988"/>
          </a:xfrm>
        </p:spPr>
        <p:txBody>
          <a:bodyPr/>
          <a:lstStyle>
            <a:lvl1pPr marL="0" indent="0">
              <a:buFont typeface="Arial" pitchFamily="34" charset="0"/>
              <a:buNone/>
              <a:defRPr b="1">
                <a:solidFill>
                  <a:srgbClr val="910026"/>
                </a:solidFill>
              </a:defRPr>
            </a:lvl1pPr>
          </a:lstStyle>
          <a:p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</a:t>
            </a:r>
            <a:r>
              <a:rPr lang="hu-HU" dirty="0" err="1"/>
              <a:t>subtitle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</p:txBody>
      </p:sp>
      <p:sp>
        <p:nvSpPr>
          <p:cNvPr id="8196" name="Rectangle 4"/>
          <p:cNvSpPr>
            <a:spLocks noGrp="1" noChangeArrowheads="1"/>
          </p:cNvSpPr>
          <p:nvPr userDrawn="1">
            <p:ph type="ctrTitle"/>
          </p:nvPr>
        </p:nvSpPr>
        <p:spPr>
          <a:xfrm>
            <a:off x="2141257" y="1691052"/>
            <a:ext cx="6677187" cy="1251404"/>
          </a:xfrm>
        </p:spPr>
        <p:txBody>
          <a:bodyPr/>
          <a:lstStyle>
            <a:lvl1pPr>
              <a:defRPr>
                <a:solidFill>
                  <a:srgbClr val="000052"/>
                </a:solidFill>
                <a:latin typeface="Arial" pitchFamily="34" charset="0"/>
              </a:defRPr>
            </a:lvl1pPr>
          </a:lstStyle>
          <a:p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</a:t>
            </a:r>
            <a:r>
              <a:rPr lang="hu-HU" dirty="0" err="1"/>
              <a:t>title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</p:txBody>
      </p:sp>
      <p:pic>
        <p:nvPicPr>
          <p:cNvPr id="24" name="Picture 134" descr="D:\hungaroLUX\Pearlight series 100\LED_talppont\IR_20161115_002.jpg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3" y="4552700"/>
            <a:ext cx="1652400" cy="12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bg1"/>
            </a:solidFill>
          </a:ln>
          <a:effectLst/>
        </p:spPr>
      </p:pic>
      <p:sp>
        <p:nvSpPr>
          <p:cNvPr id="22" name="AutoShape 27" descr="teraled bme"/>
          <p:cNvSpPr>
            <a:spLocks noChangeArrowheads="1"/>
          </p:cNvSpPr>
          <p:nvPr userDrawn="1"/>
        </p:nvSpPr>
        <p:spPr bwMode="auto">
          <a:xfrm>
            <a:off x="204174" y="141255"/>
            <a:ext cx="1657350" cy="1250950"/>
          </a:xfrm>
          <a:prstGeom prst="roundRect">
            <a:avLst>
              <a:gd name="adj" fmla="val 12056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AutoShape 34" descr="logith-1-szim"/>
          <p:cNvSpPr>
            <a:spLocks noChangeAspect="1" noChangeArrowheads="1"/>
          </p:cNvSpPr>
          <p:nvPr userDrawn="1"/>
        </p:nvSpPr>
        <p:spPr bwMode="auto">
          <a:xfrm>
            <a:off x="5612617" y="135487"/>
            <a:ext cx="1273175" cy="1247775"/>
          </a:xfrm>
          <a:prstGeom prst="roundRect">
            <a:avLst>
              <a:gd name="adj" fmla="val 11023"/>
            </a:avLst>
          </a:prstGeom>
          <a:blipFill dpi="0" rotWithShape="1">
            <a:blip r:embed="rId8" cstate="print"/>
            <a:srcRect/>
            <a:stretch>
              <a:fillRect/>
            </a:stretch>
          </a:blip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25000"/>
              </a:spcBef>
              <a:defRPr/>
            </a:pPr>
            <a:endParaRPr lang="en-US">
              <a:cs typeface="+mn-cs"/>
            </a:endParaRPr>
          </a:p>
        </p:txBody>
      </p:sp>
      <p:sp>
        <p:nvSpPr>
          <p:cNvPr id="26" name="AutoShape 27" descr="LC sisssi"/>
          <p:cNvSpPr>
            <a:spLocks noChangeArrowheads="1"/>
          </p:cNvSpPr>
          <p:nvPr userDrawn="1"/>
        </p:nvSpPr>
        <p:spPr bwMode="auto">
          <a:xfrm>
            <a:off x="2141257" y="128943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9" cstate="print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3" y="6264259"/>
            <a:ext cx="1652400" cy="432702"/>
          </a:xfrm>
          <a:prstGeom prst="rect">
            <a:avLst/>
          </a:prstGeom>
        </p:spPr>
      </p:pic>
      <p:sp>
        <p:nvSpPr>
          <p:cNvPr id="16" name="AutoShape 4"/>
          <p:cNvSpPr>
            <a:spLocks noChangeArrowheads="1"/>
          </p:cNvSpPr>
          <p:nvPr userDrawn="1"/>
        </p:nvSpPr>
        <p:spPr bwMode="auto">
          <a:xfrm>
            <a:off x="199412" y="3088607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1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7" name="AutoShape 9"/>
          <p:cNvSpPr>
            <a:spLocks noChangeArrowheads="1"/>
          </p:cNvSpPr>
          <p:nvPr userDrawn="1"/>
        </p:nvSpPr>
        <p:spPr bwMode="auto">
          <a:xfrm>
            <a:off x="3666336" y="4552700"/>
            <a:ext cx="1652588" cy="1249362"/>
          </a:xfrm>
          <a:prstGeom prst="roundRect">
            <a:avLst>
              <a:gd name="adj" fmla="val 11023"/>
            </a:avLst>
          </a:prstGeom>
          <a:blipFill dpi="0" rotWithShape="0">
            <a:blip r:embed="rId12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21" name="AutoShape 4"/>
          <p:cNvSpPr>
            <a:spLocks noChangeArrowheads="1"/>
          </p:cNvSpPr>
          <p:nvPr userDrawn="1"/>
        </p:nvSpPr>
        <p:spPr bwMode="auto">
          <a:xfrm>
            <a:off x="7173283" y="127815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3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23" name="AutoShape 4"/>
          <p:cNvSpPr>
            <a:spLocks noChangeArrowheads="1"/>
          </p:cNvSpPr>
          <p:nvPr userDrawn="1"/>
        </p:nvSpPr>
        <p:spPr bwMode="auto">
          <a:xfrm>
            <a:off x="3689223" y="149310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4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0" name="AutoShape 27" descr="LC sisssi"/>
          <p:cNvSpPr>
            <a:spLocks noChangeArrowheads="1"/>
          </p:cNvSpPr>
          <p:nvPr userDrawn="1"/>
        </p:nvSpPr>
        <p:spPr bwMode="auto">
          <a:xfrm>
            <a:off x="2139747" y="4545475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15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4"/>
          <p:cNvSpPr>
            <a:spLocks noChangeArrowheads="1"/>
          </p:cNvSpPr>
          <p:nvPr userDrawn="1"/>
        </p:nvSpPr>
        <p:spPr bwMode="auto">
          <a:xfrm>
            <a:off x="5593080" y="4552619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6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2" name="AutoShape 27" descr="LC sisssi"/>
          <p:cNvSpPr>
            <a:spLocks noChangeArrowheads="1"/>
          </p:cNvSpPr>
          <p:nvPr userDrawn="1"/>
        </p:nvSpPr>
        <p:spPr bwMode="auto">
          <a:xfrm>
            <a:off x="7519823" y="4538250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17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4"/>
          <p:cNvSpPr>
            <a:spLocks noChangeAspect="1" noChangeArrowheads="1"/>
          </p:cNvSpPr>
          <p:nvPr userDrawn="1"/>
        </p:nvSpPr>
        <p:spPr bwMode="auto">
          <a:xfrm>
            <a:off x="2540446" y="6272725"/>
            <a:ext cx="432701" cy="432701"/>
          </a:xfrm>
          <a:prstGeom prst="roundRect">
            <a:avLst>
              <a:gd name="adj" fmla="val 11023"/>
            </a:avLst>
          </a:prstGeom>
          <a:blipFill dpi="0" rotWithShape="0">
            <a:blip r:embed="rId18"/>
            <a:srcRect/>
            <a:stretch>
              <a:fillRect/>
            </a:stretch>
          </a:blipFill>
          <a:ln w="127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16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6106219"/>
            <a:ext cx="9144000" cy="748781"/>
          </a:xfrm>
          <a:prstGeom prst="rect">
            <a:avLst/>
          </a:prstGeom>
          <a:solidFill>
            <a:srgbClr val="00005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52"/>
              </a:solidFill>
              <a:latin typeface="Arial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141257" y="3133508"/>
            <a:ext cx="6462712" cy="661988"/>
          </a:xfrm>
        </p:spPr>
        <p:txBody>
          <a:bodyPr/>
          <a:lstStyle>
            <a:lvl1pPr marL="0" indent="0">
              <a:buFont typeface="Arial" pitchFamily="34" charset="0"/>
              <a:buNone/>
              <a:defRPr b="1">
                <a:solidFill>
                  <a:srgbClr val="910026"/>
                </a:solidFill>
              </a:defRPr>
            </a:lvl1pPr>
          </a:lstStyle>
          <a:p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</a:t>
            </a:r>
            <a:r>
              <a:rPr lang="hu-HU" dirty="0" err="1"/>
              <a:t>subtitle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</p:txBody>
      </p:sp>
      <p:sp>
        <p:nvSpPr>
          <p:cNvPr id="8196" name="Rectangle 4"/>
          <p:cNvSpPr>
            <a:spLocks noGrp="1" noChangeArrowheads="1"/>
          </p:cNvSpPr>
          <p:nvPr userDrawn="1">
            <p:ph type="ctrTitle"/>
          </p:nvPr>
        </p:nvSpPr>
        <p:spPr>
          <a:xfrm>
            <a:off x="2141257" y="1691052"/>
            <a:ext cx="6677187" cy="1251404"/>
          </a:xfrm>
        </p:spPr>
        <p:txBody>
          <a:bodyPr/>
          <a:lstStyle>
            <a:lvl1pPr>
              <a:defRPr>
                <a:solidFill>
                  <a:srgbClr val="000052"/>
                </a:solidFill>
                <a:latin typeface="Arial" pitchFamily="34" charset="0"/>
              </a:defRPr>
            </a:lvl1pPr>
          </a:lstStyle>
          <a:p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</a:t>
            </a:r>
            <a:r>
              <a:rPr lang="hu-HU" dirty="0" err="1"/>
              <a:t>title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3" y="6264259"/>
            <a:ext cx="1652400" cy="432702"/>
          </a:xfrm>
          <a:prstGeom prst="rect">
            <a:avLst/>
          </a:prstGeom>
        </p:spPr>
      </p:pic>
      <p:sp>
        <p:nvSpPr>
          <p:cNvPr id="1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23773" y="6351137"/>
            <a:ext cx="1189037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solidFill>
                  <a:srgbClr val="00005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 dirty="0"/>
          </a:p>
        </p:txBody>
      </p:sp>
      <p:sp>
        <p:nvSpPr>
          <p:cNvPr id="1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7400" y="6353778"/>
            <a:ext cx="489204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b="1">
                <a:solidFill>
                  <a:srgbClr val="00005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hu-HU"/>
              <a:t>Poppe András: Félvezető eszközök </a:t>
            </a:r>
            <a:r>
              <a:rPr lang="hu-HU" noProof="1"/>
              <a:t>multi-domain karakterizációja</a:t>
            </a:r>
          </a:p>
        </p:txBody>
      </p:sp>
      <p:sp>
        <p:nvSpPr>
          <p:cNvPr id="18" name="AutoShape 9"/>
          <p:cNvSpPr>
            <a:spLocks noChangeArrowheads="1"/>
          </p:cNvSpPr>
          <p:nvPr userDrawn="1"/>
        </p:nvSpPr>
        <p:spPr bwMode="auto">
          <a:xfrm>
            <a:off x="8773795" y="6358890"/>
            <a:ext cx="242888" cy="2444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rgbClr val="00005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B1574DC-8103-4A0A-9E52-612427C9E560}" type="slidenum">
              <a:rPr lang="en-US" smtClean="0"/>
              <a:pPr>
                <a:defRPr/>
              </a:pPr>
              <a:t>‹#›</a:t>
            </a:fld>
            <a:endParaRPr lang="hu-HU" dirty="0"/>
          </a:p>
        </p:txBody>
      </p:sp>
      <p:sp>
        <p:nvSpPr>
          <p:cNvPr id="20" name="Text Box 17"/>
          <p:cNvSpPr txBox="1">
            <a:spLocks noChangeArrowheads="1"/>
          </p:cNvSpPr>
          <p:nvPr userDrawn="1"/>
        </p:nvSpPr>
        <p:spPr bwMode="auto">
          <a:xfrm>
            <a:off x="2065020" y="6557645"/>
            <a:ext cx="3133725" cy="2231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1000" dirty="0">
                <a:solidFill>
                  <a:srgbClr val="000052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©</a:t>
            </a:r>
            <a:r>
              <a:rPr lang="hu-HU" sz="1000" dirty="0">
                <a:solidFill>
                  <a:srgbClr val="000052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 BME Elektronikus Eszközök Tanszéke</a:t>
            </a:r>
            <a:r>
              <a:rPr lang="en-US" sz="1000" dirty="0">
                <a:solidFill>
                  <a:srgbClr val="000052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, 2018</a:t>
            </a:r>
          </a:p>
        </p:txBody>
      </p:sp>
      <p:sp>
        <p:nvSpPr>
          <p:cNvPr id="21" name="AutoShape 9" descr="hatter4"/>
          <p:cNvSpPr>
            <a:spLocks noChangeAspect="1" noChangeArrowheads="1"/>
          </p:cNvSpPr>
          <p:nvPr userDrawn="1"/>
        </p:nvSpPr>
        <p:spPr bwMode="auto">
          <a:xfrm>
            <a:off x="204174" y="1629276"/>
            <a:ext cx="1647825" cy="1244600"/>
          </a:xfrm>
          <a:prstGeom prst="roundRect">
            <a:avLst>
              <a:gd name="adj" fmla="val 11023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23" name="Picture 134" descr="D:\hungaroLUX\Pearlight series 100\LED_talppont\IR_20161115_002.jpg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3" y="4552700"/>
            <a:ext cx="1652400" cy="12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bg1"/>
            </a:solidFill>
          </a:ln>
          <a:effectLst/>
        </p:spPr>
      </p:pic>
      <p:sp>
        <p:nvSpPr>
          <p:cNvPr id="30" name="AutoShape 27" descr="teraled bme"/>
          <p:cNvSpPr>
            <a:spLocks noChangeArrowheads="1"/>
          </p:cNvSpPr>
          <p:nvPr userDrawn="1"/>
        </p:nvSpPr>
        <p:spPr bwMode="auto">
          <a:xfrm>
            <a:off x="204174" y="141255"/>
            <a:ext cx="1657350" cy="1250950"/>
          </a:xfrm>
          <a:prstGeom prst="roundRect">
            <a:avLst>
              <a:gd name="adj" fmla="val 12056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AutoShape 34" descr="logith-1-szim"/>
          <p:cNvSpPr>
            <a:spLocks noChangeAspect="1" noChangeArrowheads="1"/>
          </p:cNvSpPr>
          <p:nvPr userDrawn="1"/>
        </p:nvSpPr>
        <p:spPr bwMode="auto">
          <a:xfrm>
            <a:off x="5612617" y="135487"/>
            <a:ext cx="1273175" cy="1247775"/>
          </a:xfrm>
          <a:prstGeom prst="roundRect">
            <a:avLst>
              <a:gd name="adj" fmla="val 11023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190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25000"/>
              </a:spcBef>
              <a:defRPr/>
            </a:pPr>
            <a:endParaRPr lang="en-US">
              <a:cs typeface="+mn-cs"/>
            </a:endParaRPr>
          </a:p>
        </p:txBody>
      </p:sp>
      <p:sp>
        <p:nvSpPr>
          <p:cNvPr id="32" name="AutoShape 27" descr="LC sisssi"/>
          <p:cNvSpPr>
            <a:spLocks noChangeArrowheads="1"/>
          </p:cNvSpPr>
          <p:nvPr userDrawn="1"/>
        </p:nvSpPr>
        <p:spPr bwMode="auto">
          <a:xfrm>
            <a:off x="2141257" y="128943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"/>
          <p:cNvSpPr>
            <a:spLocks noChangeArrowheads="1"/>
          </p:cNvSpPr>
          <p:nvPr userDrawn="1"/>
        </p:nvSpPr>
        <p:spPr bwMode="auto">
          <a:xfrm>
            <a:off x="199412" y="3088607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8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4" name="AutoShape 9"/>
          <p:cNvSpPr>
            <a:spLocks noChangeArrowheads="1"/>
          </p:cNvSpPr>
          <p:nvPr userDrawn="1"/>
        </p:nvSpPr>
        <p:spPr bwMode="auto">
          <a:xfrm>
            <a:off x="3666336" y="4552700"/>
            <a:ext cx="1652588" cy="1249362"/>
          </a:xfrm>
          <a:prstGeom prst="roundRect">
            <a:avLst>
              <a:gd name="adj" fmla="val 11023"/>
            </a:avLst>
          </a:prstGeom>
          <a:blipFill dpi="0" rotWithShape="0">
            <a:blip r:embed="rId9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5" name="AutoShape 4"/>
          <p:cNvSpPr>
            <a:spLocks noChangeArrowheads="1"/>
          </p:cNvSpPr>
          <p:nvPr userDrawn="1"/>
        </p:nvSpPr>
        <p:spPr bwMode="auto">
          <a:xfrm>
            <a:off x="7173283" y="127815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0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6" name="AutoShape 4"/>
          <p:cNvSpPr>
            <a:spLocks noChangeArrowheads="1"/>
          </p:cNvSpPr>
          <p:nvPr userDrawn="1"/>
        </p:nvSpPr>
        <p:spPr bwMode="auto">
          <a:xfrm>
            <a:off x="3689223" y="149310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1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7" name="AutoShape 27" descr="LC sisssi"/>
          <p:cNvSpPr>
            <a:spLocks noChangeArrowheads="1"/>
          </p:cNvSpPr>
          <p:nvPr userDrawn="1"/>
        </p:nvSpPr>
        <p:spPr bwMode="auto">
          <a:xfrm>
            <a:off x="2139747" y="4545475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12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4"/>
          <p:cNvSpPr>
            <a:spLocks noChangeArrowheads="1"/>
          </p:cNvSpPr>
          <p:nvPr userDrawn="1"/>
        </p:nvSpPr>
        <p:spPr bwMode="auto">
          <a:xfrm>
            <a:off x="5593080" y="4552619"/>
            <a:ext cx="1652587" cy="1249362"/>
          </a:xfrm>
          <a:prstGeom prst="roundRect">
            <a:avLst>
              <a:gd name="adj" fmla="val 11023"/>
            </a:avLst>
          </a:prstGeom>
          <a:blipFill dpi="0" rotWithShape="0">
            <a:blip r:embed="rId13"/>
            <a:srcRect/>
            <a:stretch>
              <a:fillRect/>
            </a:stretch>
          </a:blipFill>
          <a:ln w="19080" cap="sq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9" name="AutoShape 27" descr="LC sisssi"/>
          <p:cNvSpPr>
            <a:spLocks noChangeArrowheads="1"/>
          </p:cNvSpPr>
          <p:nvPr userDrawn="1"/>
        </p:nvSpPr>
        <p:spPr bwMode="auto">
          <a:xfrm>
            <a:off x="7519823" y="4538250"/>
            <a:ext cx="1260475" cy="1263650"/>
          </a:xfrm>
          <a:prstGeom prst="roundRect">
            <a:avLst>
              <a:gd name="adj" fmla="val 11333"/>
            </a:avLst>
          </a:prstGeom>
          <a:blipFill dpi="0" rotWithShape="1">
            <a:blip r:embed="rId14"/>
            <a:srcRect/>
            <a:stretch>
              <a:fillRect/>
            </a:stretch>
          </a:blip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6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7400" y="6356953"/>
            <a:ext cx="4892040" cy="2889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52"/>
                </a:solidFill>
              </a:defRPr>
            </a:lvl1pPr>
            <a:lvl2pPr>
              <a:defRPr>
                <a:solidFill>
                  <a:srgbClr val="000052"/>
                </a:solidFill>
              </a:defRPr>
            </a:lvl2pPr>
            <a:lvl3pPr>
              <a:defRPr>
                <a:solidFill>
                  <a:srgbClr val="000052"/>
                </a:solidFill>
              </a:defRPr>
            </a:lvl3pPr>
            <a:lvl4pPr>
              <a:defRPr>
                <a:solidFill>
                  <a:srgbClr val="000052"/>
                </a:solidFill>
              </a:defRPr>
            </a:lvl4pPr>
            <a:lvl5pPr>
              <a:defRPr>
                <a:solidFill>
                  <a:srgbClr val="000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7FBB6-AACD-4643-BF04-DC5BAE06604F}" type="slidenum">
              <a:rPr lang="en-US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41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7400" y="6353778"/>
            <a:ext cx="4892040" cy="2889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8DE4D-AD88-4BEB-A178-0F6A0FE784C0}" type="slidenum">
              <a:rPr lang="en-US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73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450" y="968376"/>
            <a:ext cx="4202113" cy="5099050"/>
          </a:xfrm>
        </p:spPr>
        <p:txBody>
          <a:bodyPr/>
          <a:lstStyle>
            <a:lvl1pPr>
              <a:defRPr sz="2400">
                <a:solidFill>
                  <a:srgbClr val="000052"/>
                </a:solidFill>
              </a:defRPr>
            </a:lvl1pPr>
            <a:lvl2pPr>
              <a:defRPr sz="2000">
                <a:solidFill>
                  <a:srgbClr val="000052"/>
                </a:solidFill>
              </a:defRPr>
            </a:lvl2pPr>
            <a:lvl3pPr>
              <a:defRPr sz="1800">
                <a:solidFill>
                  <a:srgbClr val="000052"/>
                </a:solidFill>
              </a:defRPr>
            </a:lvl3pPr>
            <a:lvl4pPr>
              <a:defRPr sz="1600">
                <a:solidFill>
                  <a:srgbClr val="000052"/>
                </a:solidFill>
              </a:defRPr>
            </a:lvl4pPr>
            <a:lvl5pPr>
              <a:defRPr sz="1600">
                <a:solidFill>
                  <a:srgbClr val="0000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963" y="968376"/>
            <a:ext cx="4203700" cy="5099050"/>
          </a:xfrm>
        </p:spPr>
        <p:txBody>
          <a:bodyPr/>
          <a:lstStyle>
            <a:lvl1pPr>
              <a:defRPr sz="2400">
                <a:solidFill>
                  <a:srgbClr val="000052"/>
                </a:solidFill>
              </a:defRPr>
            </a:lvl1pPr>
            <a:lvl2pPr>
              <a:defRPr sz="2000">
                <a:solidFill>
                  <a:srgbClr val="000052"/>
                </a:solidFill>
              </a:defRPr>
            </a:lvl2pPr>
            <a:lvl3pPr>
              <a:defRPr sz="1800">
                <a:solidFill>
                  <a:srgbClr val="000052"/>
                </a:solidFill>
              </a:defRPr>
            </a:lvl3pPr>
            <a:lvl4pPr>
              <a:defRPr sz="1600">
                <a:solidFill>
                  <a:srgbClr val="000052"/>
                </a:solidFill>
              </a:defRPr>
            </a:lvl4pPr>
            <a:lvl5pPr>
              <a:defRPr sz="1600">
                <a:solidFill>
                  <a:srgbClr val="00005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7400" y="6360128"/>
            <a:ext cx="4892040" cy="2889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C29B9-7974-44AC-A1A7-E753AE5B7E9E}" type="slidenum">
              <a:rPr lang="en-US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65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7400" y="6360128"/>
            <a:ext cx="4892040" cy="2889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96349-B4D7-4C77-A5C5-23BCCE6B8D82}" type="slidenum">
              <a:rPr lang="en-US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470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7400" y="6360128"/>
            <a:ext cx="4892040" cy="2889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2B3FE-57F2-4DD2-AD38-D765D108AA0F}" type="slidenum">
              <a:rPr lang="en-US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18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748781"/>
          </a:xfrm>
          <a:prstGeom prst="rect">
            <a:avLst/>
          </a:prstGeom>
          <a:solidFill>
            <a:srgbClr val="00005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-15875"/>
            <a:ext cx="890746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075" y="966470"/>
            <a:ext cx="8928099" cy="493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23773" y="6351137"/>
            <a:ext cx="1189037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hu-HU"/>
              <a:t>2018. november xx</a:t>
            </a: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7400" y="6353778"/>
            <a:ext cx="489204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hu-HU"/>
              <a:t>Poppe András: Félvezető eszközök multi-domain karakterizációja</a:t>
            </a:r>
            <a:endParaRPr lang="en-US" dirty="0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rgbClr val="00005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B1574DC-8103-4A0A-9E52-612427C9E560}" type="slidenum">
              <a:rPr lang="en-US" smtClean="0"/>
              <a:pPr>
                <a:defRPr/>
              </a:pPr>
              <a:t>‹#›</a:t>
            </a:fld>
            <a:endParaRPr lang="hu-HU" dirty="0"/>
          </a:p>
        </p:txBody>
      </p:sp>
      <p:sp>
        <p:nvSpPr>
          <p:cNvPr id="7185" name="Text Box 17"/>
          <p:cNvSpPr txBox="1">
            <a:spLocks noChangeArrowheads="1"/>
          </p:cNvSpPr>
          <p:nvPr userDrawn="1"/>
        </p:nvSpPr>
        <p:spPr bwMode="auto">
          <a:xfrm>
            <a:off x="2065020" y="6557645"/>
            <a:ext cx="3133725" cy="2231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1000" dirty="0">
                <a:solidFill>
                  <a:schemeClr val="bg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©</a:t>
            </a:r>
            <a:r>
              <a:rPr lang="hu-HU" sz="1000" dirty="0">
                <a:solidFill>
                  <a:schemeClr val="bg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 BME Elektronikus Eszközök Tanszéke</a:t>
            </a:r>
            <a:r>
              <a:rPr lang="en-US" sz="1000" dirty="0">
                <a:solidFill>
                  <a:schemeClr val="bg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, 2018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3" y="6264259"/>
            <a:ext cx="1649718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9" r:id="rId2"/>
    <p:sldLayoutId id="2147483705" r:id="rId3"/>
    <p:sldLayoutId id="2147483706" r:id="rId4"/>
    <p:sldLayoutId id="2147483707" r:id="rId5"/>
    <p:sldLayoutId id="2147483709" r:id="rId6"/>
    <p:sldLayoutId id="2147483710" r:id="rId7"/>
  </p:sldLayoutIdLst>
  <p:hf hdr="0" ftr="0" dt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910026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Font typeface="Arial" charset="0"/>
        <a:buChar char="►"/>
        <a:defRPr sz="2400">
          <a:solidFill>
            <a:srgbClr val="00004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Font typeface="Wingdings" pitchFamily="2" charset="2"/>
        <a:buChar char="§"/>
        <a:defRPr sz="2000">
          <a:solidFill>
            <a:srgbClr val="00004F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•"/>
        <a:defRPr>
          <a:solidFill>
            <a:srgbClr val="00004F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–"/>
        <a:defRPr sz="1600">
          <a:solidFill>
            <a:srgbClr val="00004F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»"/>
        <a:defRPr sz="1600">
          <a:solidFill>
            <a:srgbClr val="00004F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»"/>
        <a:defRPr sz="1600">
          <a:solidFill>
            <a:srgbClr val="00004F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»"/>
        <a:defRPr sz="1600">
          <a:solidFill>
            <a:srgbClr val="00004F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»"/>
        <a:defRPr sz="1600">
          <a:solidFill>
            <a:srgbClr val="00004F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910026"/>
        </a:buClr>
        <a:buChar char="»"/>
        <a:defRPr sz="1600">
          <a:solidFill>
            <a:srgbClr val="00004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1257" y="3269796"/>
            <a:ext cx="6462712" cy="1251404"/>
          </a:xfrm>
        </p:spPr>
        <p:txBody>
          <a:bodyPr/>
          <a:lstStyle/>
          <a:p>
            <a:endParaRPr lang="hu-HU" sz="1800" dirty="0"/>
          </a:p>
          <a:p>
            <a:r>
              <a:rPr lang="hu-HU" sz="1800" dirty="0"/>
              <a:t>Készítette:  Görcs András,  Józsa Richárd, </a:t>
            </a:r>
            <a:br>
              <a:rPr lang="hu-HU" sz="1800" dirty="0"/>
            </a:br>
            <a:r>
              <a:rPr lang="hu-HU" sz="1800" dirty="0"/>
              <a:t>                    Salamon Ádám</a:t>
            </a:r>
          </a:p>
          <a:p>
            <a:endParaRPr lang="hu-HU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41257" y="1691052"/>
            <a:ext cx="6677187" cy="1920366"/>
          </a:xfrm>
        </p:spPr>
        <p:txBody>
          <a:bodyPr/>
          <a:lstStyle/>
          <a:p>
            <a:pPr algn="ctr"/>
            <a:r>
              <a:rPr lang="hu-HU" b="0" dirty="0"/>
              <a:t>BRAIN2SPEECH:</a:t>
            </a:r>
            <a:br>
              <a:rPr lang="hu-HU" b="0" dirty="0"/>
            </a:br>
            <a:r>
              <a:rPr lang="hu-HU" b="0" dirty="0"/>
              <a:t> Beszéd értelmezése EEG felvételek alapján</a:t>
            </a:r>
            <a:r>
              <a:rPr lang="hu-HU" sz="2000" dirty="0"/>
              <a:t> </a:t>
            </a:r>
            <a:br>
              <a:rPr lang="hu-HU" sz="2000" dirty="0"/>
            </a:br>
            <a:endParaRPr lang="hu-HU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7426C4-B440-E0C6-132B-45BED0BD0296}"/>
              </a:ext>
            </a:extLst>
          </p:cNvPr>
          <p:cNvSpPr/>
          <p:nvPr/>
        </p:nvSpPr>
        <p:spPr>
          <a:xfrm>
            <a:off x="49425" y="6188719"/>
            <a:ext cx="3048882" cy="593163"/>
          </a:xfrm>
          <a:prstGeom prst="rect">
            <a:avLst/>
          </a:prstGeom>
          <a:solidFill>
            <a:srgbClr val="000052"/>
          </a:solidFill>
          <a:ln>
            <a:solidFill>
              <a:srgbClr val="00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5F695-6A91-ECB3-7CA2-A75EC11035F6}"/>
              </a:ext>
            </a:extLst>
          </p:cNvPr>
          <p:cNvSpPr/>
          <p:nvPr/>
        </p:nvSpPr>
        <p:spPr>
          <a:xfrm>
            <a:off x="6512137" y="6604985"/>
            <a:ext cx="2401044" cy="176895"/>
          </a:xfrm>
          <a:prstGeom prst="rect">
            <a:avLst/>
          </a:prstGeom>
          <a:solidFill>
            <a:srgbClr val="000052"/>
          </a:solidFill>
          <a:ln>
            <a:solidFill>
              <a:srgbClr val="00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5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DD9-6FA9-3B85-A6C6-DA813290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Tanítás, hiperparaméter optimalizáció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2618-1471-84AF-F201-D7377541F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Szokásos callbackek: early stopping, model checkpoint, training history</a:t>
            </a:r>
          </a:p>
          <a:p>
            <a:r>
              <a:rPr lang="hu-HU" dirty="0"/>
              <a:t>Először manuális hiperparaméter állítás -&gt; </a:t>
            </a:r>
          </a:p>
          <a:p>
            <a:pPr marL="0" indent="0">
              <a:buNone/>
            </a:pPr>
            <a:r>
              <a:rPr lang="hu-HU" dirty="0"/>
              <a:t>    Gyenge eredmények -&gt; Áttérés random search-re</a:t>
            </a:r>
          </a:p>
          <a:p>
            <a:pPr marL="0" indent="0">
              <a:buNone/>
            </a:pPr>
            <a:endParaRPr lang="hu-HU" dirty="0"/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r>
              <a:rPr lang="hu-HU" dirty="0">
                <a:latin typeface="Arial"/>
              </a:rPr>
              <a:t>~60 GB adat, komplex adatelőkészítés, 1 laptop tanításra, kevés erőforrással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None/>
              <a:tabLst/>
              <a:defRPr/>
            </a:pPr>
            <a:r>
              <a:rPr lang="hu-HU" dirty="0">
                <a:latin typeface="Arial"/>
              </a:rPr>
              <a:t>     -&gt; sok hiba jött elő, amiket időigényes megoldani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None/>
              <a:tabLst/>
              <a:defRPr/>
            </a:pPr>
            <a:endParaRPr kumimoji="0" lang="hu-HU" sz="2400" b="0" i="0" u="none" strike="noStrike" kern="0" cap="none" spc="0" normalizeH="0" baseline="0" noProof="0" dirty="0">
              <a:ln>
                <a:noFill/>
              </a:ln>
              <a:solidFill>
                <a:srgbClr val="000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CFAEA-1F0E-AFAF-202E-BE0018C9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10</a:t>
            </a:fld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B1EAF-0E37-3393-12EF-1FFF1F01E46A}"/>
              </a:ext>
            </a:extLst>
          </p:cNvPr>
          <p:cNvSpPr/>
          <p:nvPr/>
        </p:nvSpPr>
        <p:spPr>
          <a:xfrm>
            <a:off x="92075" y="5740607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9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4DCE-A8FA-FA21-4933-1A237392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Eredmények, kiértékelés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70E3-546C-3BF8-C1C4-D7D1C694D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Szokásos metrikák klasszifikációra:</a:t>
            </a:r>
          </a:p>
          <a:p>
            <a:pPr marL="0" indent="0">
              <a:buNone/>
            </a:pPr>
            <a:r>
              <a:rPr lang="hu-HU" dirty="0"/>
              <a:t>    - confusion matrix, test accuracy, precision, recall, f1 score</a:t>
            </a:r>
          </a:p>
          <a:p>
            <a:pPr marL="0" indent="0">
              <a:buNone/>
            </a:pPr>
            <a:endParaRPr lang="hu-HU" dirty="0"/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r>
              <a:rPr lang="hu-HU" dirty="0">
                <a:latin typeface="Arial"/>
              </a:rPr>
              <a:t>113 random search trial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r>
              <a:rPr kumimoji="0" lang="hu-HU" sz="2400" b="0" i="0" u="none" strike="noStrike" kern="0" cap="none" spc="0" normalizeH="0" baseline="0" noProof="0" dirty="0">
                <a:ln>
                  <a:noFill/>
                </a:ln>
                <a:solidFill>
                  <a:srgbClr val="000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Legjobb modell: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r>
              <a:rPr kumimoji="0" lang="hu-HU" sz="2400" b="0" i="0" u="none" strike="noStrike" kern="0" cap="none" spc="0" normalizeH="0" baseline="0" noProof="0" dirty="0">
                <a:ln>
                  <a:noFill/>
                </a:ln>
                <a:solidFill>
                  <a:srgbClr val="000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acc = 16.2%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endParaRPr lang="hu-HU" dirty="0">
              <a:latin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Font typeface="Arial" charset="0"/>
              <a:buChar char="►"/>
              <a:tabLst/>
              <a:defRPr/>
            </a:pPr>
            <a:r>
              <a:rPr kumimoji="0" lang="hu-HU" sz="2400" b="0" i="0" u="none" strike="noStrike" kern="0" cap="none" spc="0" normalizeH="0" baseline="0" noProof="0" dirty="0">
                <a:ln>
                  <a:noFill/>
                </a:ln>
                <a:solidFill>
                  <a:srgbClr val="000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 osztály, 1/11 a random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None/>
              <a:tabLst/>
              <a:defRPr/>
            </a:pPr>
            <a:r>
              <a:rPr lang="hu-HU" dirty="0">
                <a:latin typeface="Arial"/>
              </a:rPr>
              <a:t>     tippelés valószínűsége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SzTx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 dirty="0">
                <a:ln>
                  <a:noFill/>
                </a:ln>
                <a:solidFill>
                  <a:srgbClr val="000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-&gt; nem túl </a:t>
            </a:r>
            <a:r>
              <a:rPr lang="hu-HU" dirty="0">
                <a:latin typeface="Arial"/>
              </a:rPr>
              <a:t>jó eredmény</a:t>
            </a:r>
            <a:endParaRPr kumimoji="0" lang="hu-HU" sz="2400" b="0" i="0" u="none" strike="noStrike" kern="0" cap="none" spc="0" normalizeH="0" baseline="0" noProof="0" dirty="0">
              <a:ln>
                <a:noFill/>
              </a:ln>
              <a:solidFill>
                <a:srgbClr val="000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90E25-C48C-D716-7531-2A847775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11</a:t>
            </a:fld>
            <a:endParaRPr lang="hu-HU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08C70ED-7462-5498-4227-BDA44A19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10" y="2085077"/>
            <a:ext cx="4169672" cy="448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5AF1B-1C71-402E-8D07-6E89E526E888}"/>
              </a:ext>
            </a:extLst>
          </p:cNvPr>
          <p:cNvSpPr/>
          <p:nvPr/>
        </p:nvSpPr>
        <p:spPr>
          <a:xfrm>
            <a:off x="92075" y="5763895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19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E81324-5448-4AA3-87E6-1B2BC631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CF09A6-C319-4A12-8C07-93E1D5F83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2493541"/>
            <a:ext cx="8928099" cy="2135395"/>
          </a:xfrm>
        </p:spPr>
        <p:txBody>
          <a:bodyPr/>
          <a:lstStyle/>
          <a:p>
            <a:pPr marL="0" indent="0" algn="ctr">
              <a:buNone/>
            </a:pPr>
            <a:r>
              <a:rPr lang="hu-HU" sz="4400" dirty="0"/>
              <a:t>Köszönjük a figyelmet!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6AD4D0-12D5-4B30-958C-1BEBFEFF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12</a:t>
            </a:fld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4D788-0DFA-25F2-5F7B-C7DD7218556C}"/>
              </a:ext>
            </a:extLst>
          </p:cNvPr>
          <p:cNvSpPr/>
          <p:nvPr/>
        </p:nvSpPr>
        <p:spPr>
          <a:xfrm>
            <a:off x="107950" y="5802751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9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Célkitűzések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58" y="1551708"/>
            <a:ext cx="7981883" cy="447904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hu-HU" sz="3200" dirty="0"/>
              <a:t>Beszéd felismerés EEG jelek alapján:</a:t>
            </a:r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hu-HU" sz="2800" dirty="0"/>
              <a:t>Gondolt fonéma vagy szótag</a:t>
            </a:r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hu-HU" sz="2800" dirty="0"/>
              <a:t>Kimondott fonéma vagy szótag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hu-HU" sz="3200" dirty="0"/>
              <a:t>Meglévő EEG </a:t>
            </a:r>
            <a:r>
              <a:rPr lang="hu-HU" sz="3200" dirty="0" err="1"/>
              <a:t>mintákoz</a:t>
            </a:r>
            <a:r>
              <a:rPr lang="hu-HU" sz="3200" dirty="0"/>
              <a:t> </a:t>
            </a:r>
            <a:r>
              <a:rPr lang="hu-HU" sz="3200" dirty="0" err="1"/>
              <a:t>eggyezés</a:t>
            </a:r>
            <a:endParaRPr lang="hu-HU" sz="32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hu-HU" sz="3000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2</a:t>
            </a:fld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2C03F-936C-A23E-CF6A-BB478840B65E}"/>
              </a:ext>
            </a:extLst>
          </p:cNvPr>
          <p:cNvSpPr/>
          <p:nvPr/>
        </p:nvSpPr>
        <p:spPr>
          <a:xfrm>
            <a:off x="0" y="5860023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8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38E3F-041E-4A5F-B6B2-CD05791F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Agy elektromos aktivitása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2B2F82-46E0-403C-B93A-A8323E87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3</a:t>
            </a:fld>
            <a:endParaRPr lang="hu-HU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3E83DCA2-CFFF-4E9E-B2B4-F00E78FF9D39}"/>
              </a:ext>
            </a:extLst>
          </p:cNvPr>
          <p:cNvSpPr txBox="1"/>
          <p:nvPr/>
        </p:nvSpPr>
        <p:spPr>
          <a:xfrm>
            <a:off x="622300" y="5397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</p:txBody>
      </p:sp>
      <p:sp>
        <p:nvSpPr>
          <p:cNvPr id="42" name="Tartalom helye 2">
            <a:extLst>
              <a:ext uri="{FF2B5EF4-FFF2-40B4-BE49-F238E27FC236}">
                <a16:creationId xmlns:a16="http://schemas.microsoft.com/office/drawing/2014/main" id="{04D0D5CC-3994-496C-9E2D-5982834725C1}"/>
              </a:ext>
            </a:extLst>
          </p:cNvPr>
          <p:cNvSpPr txBox="1">
            <a:spLocks/>
          </p:cNvSpPr>
          <p:nvPr/>
        </p:nvSpPr>
        <p:spPr bwMode="auto">
          <a:xfrm>
            <a:off x="4020699" y="5268136"/>
            <a:ext cx="5745862" cy="114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Font typeface="Arial" charset="0"/>
              <a:buChar char="►"/>
              <a:defRPr sz="2400">
                <a:solidFill>
                  <a:srgbClr val="000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Font typeface="Wingdings" pitchFamily="2" charset="2"/>
              <a:buChar char="§"/>
              <a:defRPr sz="2000">
                <a:solidFill>
                  <a:srgbClr val="000052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•"/>
              <a:defRPr>
                <a:solidFill>
                  <a:srgbClr val="00005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–"/>
              <a:defRPr sz="1600">
                <a:solidFill>
                  <a:srgbClr val="00005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52"/>
                </a:solidFill>
                <a:latin typeface="+mn-lt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hu-HU" kern="0" dirty="0"/>
              <a:t>Neuronok elektromos aktivitása: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hu-HU" kern="0" dirty="0"/>
              <a:t>Akciós potenciál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hu-HU" kern="0" dirty="0"/>
              <a:t>Poszt szinaptikus potenciál 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A72598B9-2844-4386-91B5-EACCA0DC2D54}"/>
              </a:ext>
            </a:extLst>
          </p:cNvPr>
          <p:cNvSpPr txBox="1">
            <a:spLocks/>
          </p:cNvSpPr>
          <p:nvPr/>
        </p:nvSpPr>
        <p:spPr bwMode="auto">
          <a:xfrm>
            <a:off x="482873" y="4907578"/>
            <a:ext cx="3369944" cy="186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Font typeface="Arial" charset="0"/>
              <a:buChar char="►"/>
              <a:defRPr sz="2400">
                <a:solidFill>
                  <a:srgbClr val="000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Font typeface="Wingdings" pitchFamily="2" charset="2"/>
              <a:buChar char="§"/>
              <a:defRPr sz="2000">
                <a:solidFill>
                  <a:srgbClr val="000052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•"/>
              <a:defRPr>
                <a:solidFill>
                  <a:srgbClr val="00005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–"/>
              <a:defRPr sz="1600">
                <a:solidFill>
                  <a:srgbClr val="00005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52"/>
                </a:solidFill>
                <a:latin typeface="+mn-lt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10026"/>
              </a:buClr>
              <a:buChar char="»"/>
              <a:defRPr sz="1600">
                <a:solidFill>
                  <a:srgbClr val="00004F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sz="2000" kern="0" dirty="0"/>
              <a:t>Piramissejtek poszt szinaptikus szinkron potenciálváltozásai</a:t>
            </a: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AF8E38D2-F90A-4DEC-A0F1-ABD4F466C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3" y="769938"/>
            <a:ext cx="2452103" cy="3751570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8FC027A-3896-4E4A-B5CD-29642EDE394D}"/>
              </a:ext>
            </a:extLst>
          </p:cNvPr>
          <p:cNvSpPr txBox="1"/>
          <p:nvPr/>
        </p:nvSpPr>
        <p:spPr>
          <a:xfrm>
            <a:off x="1164080" y="4597207"/>
            <a:ext cx="17491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00" dirty="0" err="1"/>
              <a:t>Bryn</a:t>
            </a:r>
            <a:r>
              <a:rPr lang="hu-HU" sz="900" dirty="0"/>
              <a:t> </a:t>
            </a:r>
            <a:r>
              <a:rPr lang="hu-HU" sz="900" dirty="0" err="1"/>
              <a:t>Farnsworth</a:t>
            </a:r>
            <a:r>
              <a:rPr lang="hu-HU" sz="900" dirty="0"/>
              <a:t>, </a:t>
            </a:r>
            <a:r>
              <a:rPr lang="hu-HU" sz="900" dirty="0" err="1"/>
              <a:t>Ph.D</a:t>
            </a:r>
            <a:r>
              <a:rPr lang="hu-HU" sz="900" dirty="0"/>
              <a:t> (2019.)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D5D6E96-19C2-4719-8144-6139D4A1EC1F}"/>
              </a:ext>
            </a:extLst>
          </p:cNvPr>
          <p:cNvSpPr txBox="1"/>
          <p:nvPr/>
        </p:nvSpPr>
        <p:spPr>
          <a:xfrm>
            <a:off x="10436219" y="4084131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00" dirty="0" err="1"/>
              <a:t>Fonyó</a:t>
            </a:r>
            <a:r>
              <a:rPr lang="hu-HU" sz="900" dirty="0"/>
              <a:t> Attila (2011.)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15ADC921-FDED-498C-ABCB-7A1B5BA4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00" y="477565"/>
            <a:ext cx="1948615" cy="31970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40CA0E3-1F81-443A-867C-0FFF24C55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47" y="452294"/>
            <a:ext cx="6001351" cy="448223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A62223E-3AA1-4D49-881E-563F415BEBC2}"/>
              </a:ext>
            </a:extLst>
          </p:cNvPr>
          <p:cNvSpPr txBox="1"/>
          <p:nvPr/>
        </p:nvSpPr>
        <p:spPr>
          <a:xfrm>
            <a:off x="11237843" y="5397500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00" dirty="0"/>
              <a:t>Dr. </a:t>
            </a:r>
            <a:r>
              <a:rPr lang="hu-HU" sz="900" dirty="0" err="1"/>
              <a:t>Sztahó</a:t>
            </a:r>
            <a:r>
              <a:rPr lang="hu-HU" sz="900" dirty="0"/>
              <a:t> Dávid (2020.)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76171F9-5FCA-487D-9F90-2BDFBE2F4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86" y="795209"/>
            <a:ext cx="4365260" cy="4365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11B251-57C1-9575-2B9B-FF6C1AFDD8C4}"/>
              </a:ext>
            </a:extLst>
          </p:cNvPr>
          <p:cNvSpPr/>
          <p:nvPr/>
        </p:nvSpPr>
        <p:spPr>
          <a:xfrm>
            <a:off x="20955" y="5792883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8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7FBB05-C95C-47BF-AE6F-30BE3D0C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EEG Mérés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4325B2-BA81-4120-804C-E0933458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4</a:t>
            </a:fld>
            <a:endParaRPr lang="hu-HU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8382035D-D1FD-45B5-B96D-DEFFEF4D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" y="1653309"/>
            <a:ext cx="3217671" cy="4986482"/>
          </a:xfrm>
        </p:spPr>
        <p:txBody>
          <a:bodyPr/>
          <a:lstStyle/>
          <a:p>
            <a:r>
              <a:rPr lang="hu-HU" sz="2000" dirty="0"/>
              <a:t>Differenciális erősítő </a:t>
            </a:r>
          </a:p>
          <a:p>
            <a:pPr>
              <a:spcBef>
                <a:spcPts val="1200"/>
              </a:spcBef>
            </a:pPr>
            <a:r>
              <a:rPr lang="hu-HU" sz="2000" dirty="0"/>
              <a:t>Elektródák</a:t>
            </a:r>
          </a:p>
          <a:p>
            <a:pPr lvl="1">
              <a:spcBef>
                <a:spcPts val="1200"/>
              </a:spcBef>
            </a:pPr>
            <a:r>
              <a:rPr lang="hu-HU" sz="1800" dirty="0"/>
              <a:t>Ezüst/Ezüst-klorid</a:t>
            </a:r>
          </a:p>
          <a:p>
            <a:pPr>
              <a:spcBef>
                <a:spcPts val="1200"/>
              </a:spcBef>
            </a:pPr>
            <a:r>
              <a:rPr lang="hu-HU" sz="2000" dirty="0"/>
              <a:t>EEG jel: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hu-HU" sz="1600" dirty="0"/>
              <a:t>Mintavétel: 1000 Hz</a:t>
            </a:r>
          </a:p>
          <a:p>
            <a:pPr lvl="1">
              <a:spcAft>
                <a:spcPts val="600"/>
              </a:spcAft>
            </a:pPr>
            <a:r>
              <a:rPr lang="hu-HU" sz="1600" dirty="0"/>
              <a:t>Műtermékek</a:t>
            </a:r>
          </a:p>
          <a:p>
            <a:pPr lvl="2">
              <a:spcAft>
                <a:spcPts val="600"/>
              </a:spcAft>
            </a:pPr>
            <a:r>
              <a:rPr lang="hu-HU" sz="1400" dirty="0"/>
              <a:t>Izommozgás</a:t>
            </a:r>
          </a:p>
          <a:p>
            <a:pPr lvl="2">
              <a:spcAft>
                <a:spcPts val="600"/>
              </a:spcAft>
            </a:pPr>
            <a:r>
              <a:rPr lang="hu-HU" sz="1400" dirty="0"/>
              <a:t>Hálózati 50 Hz</a:t>
            </a:r>
          </a:p>
          <a:p>
            <a:pPr lvl="1">
              <a:spcAft>
                <a:spcPts val="600"/>
              </a:spcAft>
            </a:pPr>
            <a:endParaRPr lang="hu-HU" sz="1600" dirty="0"/>
          </a:p>
          <a:p>
            <a:pPr lvl="1">
              <a:spcAft>
                <a:spcPts val="600"/>
              </a:spcAft>
            </a:pPr>
            <a:endParaRPr lang="hu-HU" sz="1600" dirty="0"/>
          </a:p>
          <a:p>
            <a:pPr lvl="1"/>
            <a:endParaRPr lang="hu-HU" sz="1600" dirty="0"/>
          </a:p>
          <a:p>
            <a:pPr lvl="2"/>
            <a:endParaRPr lang="hu-HU" sz="1400" dirty="0"/>
          </a:p>
          <a:p>
            <a:pPr lvl="2"/>
            <a:endParaRPr lang="hu-HU" sz="1400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294B1C2-D1D2-40C2-BA6D-52425746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94" y="769938"/>
            <a:ext cx="6232352" cy="489309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0FD0A3A7-00E9-4566-AE55-C33D09387A90}"/>
              </a:ext>
            </a:extLst>
          </p:cNvPr>
          <p:cNvSpPr txBox="1"/>
          <p:nvPr/>
        </p:nvSpPr>
        <p:spPr>
          <a:xfrm>
            <a:off x="7214033" y="5715943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00" dirty="0"/>
              <a:t>M. A. </a:t>
            </a:r>
            <a:r>
              <a:rPr lang="hu-HU" sz="900" dirty="0" err="1"/>
              <a:t>Lopez-Gordo</a:t>
            </a:r>
            <a:r>
              <a:rPr lang="hu-HU" sz="900" dirty="0"/>
              <a:t> (2014.)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11004-F4F0-2C36-5B94-5A767B507340}"/>
              </a:ext>
            </a:extLst>
          </p:cNvPr>
          <p:cNvSpPr/>
          <p:nvPr/>
        </p:nvSpPr>
        <p:spPr>
          <a:xfrm>
            <a:off x="0" y="5831359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5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9B0579-AB36-4469-BC5F-496C1DD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Korábbi megoldások</a:t>
            </a:r>
          </a:p>
        </p:txBody>
      </p:sp>
      <p:sp>
        <p:nvSpPr>
          <p:cNvPr id="15" name="Dia számának helye 3">
            <a:extLst>
              <a:ext uri="{FF2B5EF4-FFF2-40B4-BE49-F238E27FC236}">
                <a16:creationId xmlns:a16="http://schemas.microsoft.com/office/drawing/2014/main" id="{56AA6677-1CAD-42FA-B1E5-310D578A83BF}"/>
              </a:ext>
            </a:extLst>
          </p:cNvPr>
          <p:cNvSpPr txBox="1">
            <a:spLocks/>
          </p:cNvSpPr>
          <p:nvPr/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00005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E4726E-07C4-425F-BE7B-D3C9186B1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52" y="1042361"/>
            <a:ext cx="8670608" cy="4674948"/>
          </a:xfrm>
        </p:spPr>
        <p:txBody>
          <a:bodyPr/>
          <a:lstStyle/>
          <a:p>
            <a:r>
              <a:rPr lang="hu-HU" sz="2000" dirty="0"/>
              <a:t>Deep </a:t>
            </a:r>
            <a:r>
              <a:rPr lang="hu-HU" sz="2000" dirty="0" err="1"/>
              <a:t>learning</a:t>
            </a:r>
            <a:r>
              <a:rPr lang="hu-HU" sz="2000" dirty="0"/>
              <a:t> alapú agyi jel feldolgozás és beszédszintézis előkészítő munkálatai (Arthur Frigyes Viktor, Csapó Tamás Gábor)</a:t>
            </a:r>
          </a:p>
          <a:p>
            <a:pPr lvl="1"/>
            <a:r>
              <a:rPr lang="en-US" sz="1600" dirty="0"/>
              <a:t>Fully Connected Deep Neural Network, FC-DNN</a:t>
            </a:r>
            <a:endParaRPr lang="hu-HU" sz="1600" dirty="0"/>
          </a:p>
          <a:p>
            <a:pPr lvl="1"/>
            <a:endParaRPr lang="hu-HU" sz="1600" dirty="0"/>
          </a:p>
          <a:p>
            <a:pPr lvl="1"/>
            <a:endParaRPr lang="hu-HU" sz="1600" dirty="0"/>
          </a:p>
          <a:p>
            <a:r>
              <a:rPr lang="en-US" sz="2000" dirty="0"/>
              <a:t>CLASSIFYING PHONOLOGICAL CATEGORIES IN IMAGINED</a:t>
            </a:r>
            <a:r>
              <a:rPr lang="hu-HU" sz="2000" dirty="0"/>
              <a:t> </a:t>
            </a:r>
            <a:r>
              <a:rPr lang="en-US" sz="2000" dirty="0"/>
              <a:t>AND ARTICULATED SPEECH</a:t>
            </a:r>
            <a:r>
              <a:rPr lang="hu-HU" sz="2000" dirty="0"/>
              <a:t> (</a:t>
            </a:r>
            <a:r>
              <a:rPr lang="en-US" sz="2000" dirty="0" err="1"/>
              <a:t>Shunan</a:t>
            </a:r>
            <a:r>
              <a:rPr lang="en-US" sz="2000" dirty="0"/>
              <a:t> Zhao and Frank </a:t>
            </a:r>
            <a:r>
              <a:rPr lang="en-US" sz="2000" dirty="0" err="1"/>
              <a:t>Rudzicz</a:t>
            </a:r>
            <a:r>
              <a:rPr lang="hu-HU" sz="2000" dirty="0"/>
              <a:t>)</a:t>
            </a:r>
          </a:p>
          <a:p>
            <a:pPr lvl="1"/>
            <a:r>
              <a:rPr lang="hu-HU" sz="1600" dirty="0" err="1"/>
              <a:t>deep</a:t>
            </a:r>
            <a:r>
              <a:rPr lang="hu-HU" sz="1600" dirty="0"/>
              <a:t> </a:t>
            </a:r>
            <a:r>
              <a:rPr lang="hu-HU" sz="1600" dirty="0" err="1"/>
              <a:t>belief</a:t>
            </a:r>
            <a:r>
              <a:rPr lang="hu-HU" sz="1600" dirty="0"/>
              <a:t> </a:t>
            </a:r>
            <a:r>
              <a:rPr lang="hu-HU" sz="1600" dirty="0" err="1"/>
              <a:t>network</a:t>
            </a:r>
            <a:r>
              <a:rPr lang="hu-HU" sz="1600" dirty="0"/>
              <a:t> (DBN)</a:t>
            </a:r>
          </a:p>
          <a:p>
            <a:pPr lvl="1"/>
            <a:r>
              <a:rPr lang="hu-HU" sz="1600" dirty="0" err="1"/>
              <a:t>support</a:t>
            </a:r>
            <a:r>
              <a:rPr lang="hu-HU" sz="1600" dirty="0"/>
              <a:t> </a:t>
            </a:r>
            <a:r>
              <a:rPr lang="hu-HU" sz="1600" dirty="0" err="1"/>
              <a:t>vector</a:t>
            </a:r>
            <a:r>
              <a:rPr lang="hu-HU" sz="1600" dirty="0"/>
              <a:t> </a:t>
            </a:r>
            <a:r>
              <a:rPr lang="hu-HU" sz="1600" dirty="0" err="1"/>
              <a:t>machines</a:t>
            </a:r>
            <a:r>
              <a:rPr lang="hu-HU" sz="1600" dirty="0"/>
              <a:t> (SVM)</a:t>
            </a:r>
          </a:p>
          <a:p>
            <a:pPr lvl="1"/>
            <a:r>
              <a:rPr lang="hu-HU" sz="1600" dirty="0" err="1"/>
              <a:t>Accuracy</a:t>
            </a:r>
            <a:r>
              <a:rPr lang="hu-HU" sz="1600" dirty="0"/>
              <a:t>: 70%</a:t>
            </a:r>
          </a:p>
          <a:p>
            <a:pPr lvl="1"/>
            <a:endParaRPr lang="hu-HU" sz="1600" dirty="0"/>
          </a:p>
          <a:p>
            <a:r>
              <a:rPr lang="hu-HU" sz="2000" dirty="0" err="1"/>
              <a:t>Extracting</a:t>
            </a:r>
            <a:r>
              <a:rPr lang="hu-HU" sz="2000" dirty="0"/>
              <a:t> </a:t>
            </a:r>
            <a:r>
              <a:rPr lang="hu-HU" sz="2000" dirty="0" err="1"/>
              <a:t>Different</a:t>
            </a:r>
            <a:r>
              <a:rPr lang="hu-HU" sz="2000" dirty="0"/>
              <a:t> </a:t>
            </a:r>
            <a:r>
              <a:rPr lang="hu-HU" sz="2000" dirty="0" err="1"/>
              <a:t>Levels</a:t>
            </a:r>
            <a:r>
              <a:rPr lang="hu-HU" sz="2000" dirty="0"/>
              <a:t> of </a:t>
            </a:r>
            <a:r>
              <a:rPr lang="hu-HU" sz="2000" dirty="0" err="1"/>
              <a:t>Speech</a:t>
            </a:r>
            <a:r>
              <a:rPr lang="hu-HU" sz="2000" dirty="0"/>
              <a:t> </a:t>
            </a:r>
            <a:r>
              <a:rPr lang="hu-HU" sz="2000" dirty="0" err="1"/>
              <a:t>Information</a:t>
            </a:r>
            <a:r>
              <a:rPr lang="hu-HU" sz="2000" dirty="0"/>
              <a:t> </a:t>
            </a:r>
            <a:r>
              <a:rPr lang="hu-HU" sz="2000" dirty="0" err="1"/>
              <a:t>from</a:t>
            </a:r>
            <a:r>
              <a:rPr lang="hu-HU" sz="2000" dirty="0"/>
              <a:t> EEG </a:t>
            </a:r>
            <a:r>
              <a:rPr lang="hu-HU" sz="2000" dirty="0" err="1"/>
              <a:t>Using</a:t>
            </a:r>
            <a:r>
              <a:rPr lang="hu-HU" sz="2000" dirty="0"/>
              <a:t> an LSTM-</a:t>
            </a:r>
            <a:r>
              <a:rPr lang="hu-HU" sz="2000" dirty="0" err="1"/>
              <a:t>Based</a:t>
            </a:r>
            <a:r>
              <a:rPr lang="hu-HU" sz="2000" dirty="0"/>
              <a:t> </a:t>
            </a:r>
            <a:r>
              <a:rPr lang="hu-HU" sz="2000" dirty="0" err="1"/>
              <a:t>Model</a:t>
            </a:r>
            <a:r>
              <a:rPr lang="hu-HU" sz="2000" dirty="0"/>
              <a:t> (</a:t>
            </a:r>
            <a:r>
              <a:rPr lang="hu-HU" sz="2000" dirty="0" err="1"/>
              <a:t>Mohammad</a:t>
            </a:r>
            <a:r>
              <a:rPr lang="hu-HU" sz="2000" dirty="0"/>
              <a:t> </a:t>
            </a:r>
            <a:r>
              <a:rPr lang="hu-HU" sz="2000" dirty="0" err="1"/>
              <a:t>Jalilpour</a:t>
            </a:r>
            <a:r>
              <a:rPr lang="hu-HU" sz="2000" dirty="0"/>
              <a:t> </a:t>
            </a:r>
            <a:r>
              <a:rPr lang="hu-HU" sz="2000" dirty="0" err="1"/>
              <a:t>Monesi</a:t>
            </a:r>
            <a:r>
              <a:rPr lang="hu-HU" sz="2000" dirty="0"/>
              <a:t>, </a:t>
            </a:r>
            <a:r>
              <a:rPr lang="hu-HU" sz="2000" dirty="0" err="1"/>
              <a:t>Bernd</a:t>
            </a:r>
            <a:r>
              <a:rPr lang="hu-HU" sz="2000" dirty="0"/>
              <a:t> </a:t>
            </a:r>
            <a:r>
              <a:rPr lang="hu-HU" sz="2000" dirty="0" err="1"/>
              <a:t>Accou</a:t>
            </a:r>
            <a:r>
              <a:rPr lang="hu-HU" sz="2000" dirty="0"/>
              <a:t>, Tom </a:t>
            </a:r>
            <a:r>
              <a:rPr lang="hu-HU" sz="2000" dirty="0" err="1"/>
              <a:t>Francart</a:t>
            </a:r>
            <a:r>
              <a:rPr lang="hu-HU" sz="2000" dirty="0"/>
              <a:t>, Hugo Van </a:t>
            </a:r>
            <a:r>
              <a:rPr lang="hu-HU" sz="2000" dirty="0" err="1"/>
              <a:t>Hamme</a:t>
            </a:r>
            <a:r>
              <a:rPr lang="hu-HU" sz="2000" dirty="0"/>
              <a:t>)</a:t>
            </a:r>
          </a:p>
          <a:p>
            <a:pPr lvl="1"/>
            <a:r>
              <a:rPr lang="hu-HU" sz="1600" dirty="0"/>
              <a:t>Long </a:t>
            </a:r>
            <a:r>
              <a:rPr lang="hu-HU" sz="1600" dirty="0" err="1"/>
              <a:t>short-term</a:t>
            </a:r>
            <a:r>
              <a:rPr lang="hu-HU" sz="1600" dirty="0"/>
              <a:t> </a:t>
            </a:r>
            <a:r>
              <a:rPr lang="hu-HU" sz="1600" dirty="0" err="1"/>
              <a:t>memory</a:t>
            </a:r>
            <a:r>
              <a:rPr lang="hu-HU" sz="1600" dirty="0"/>
              <a:t> (LSTM)</a:t>
            </a:r>
          </a:p>
          <a:p>
            <a:pPr lvl="1"/>
            <a:r>
              <a:rPr lang="hu-HU" sz="1600" dirty="0" err="1"/>
              <a:t>Accuracy</a:t>
            </a:r>
            <a:r>
              <a:rPr lang="hu-HU" sz="1600" dirty="0"/>
              <a:t>: 84%	</a:t>
            </a:r>
          </a:p>
          <a:p>
            <a:endParaRPr lang="hu-HU" sz="2000" dirty="0"/>
          </a:p>
          <a:p>
            <a:endParaRPr lang="hu-H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928D7D-7039-2844-A4A6-7B17F0BE5F17}"/>
              </a:ext>
            </a:extLst>
          </p:cNvPr>
          <p:cNvSpPr/>
          <p:nvPr/>
        </p:nvSpPr>
        <p:spPr>
          <a:xfrm>
            <a:off x="20955" y="5815639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68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9B0579-AB36-4469-BC5F-496C1DD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i="1" dirty="0"/>
              <a:t>Kara </a:t>
            </a:r>
            <a:r>
              <a:rPr lang="hu-HU" i="1" dirty="0" err="1"/>
              <a:t>One</a:t>
            </a:r>
            <a:r>
              <a:rPr lang="hu-HU" dirty="0"/>
              <a:t> Adatbázis</a:t>
            </a:r>
          </a:p>
        </p:txBody>
      </p:sp>
      <p:sp>
        <p:nvSpPr>
          <p:cNvPr id="15" name="Dia számának helye 3">
            <a:extLst>
              <a:ext uri="{FF2B5EF4-FFF2-40B4-BE49-F238E27FC236}">
                <a16:creationId xmlns:a16="http://schemas.microsoft.com/office/drawing/2014/main" id="{56AA6677-1CAD-42FA-B1E5-310D578A83BF}"/>
              </a:ext>
            </a:extLst>
          </p:cNvPr>
          <p:cNvSpPr txBox="1">
            <a:spLocks/>
          </p:cNvSpPr>
          <p:nvPr/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00005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6</a:t>
            </a:fld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E4726E-07C4-425F-BE7B-D3C9186B1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52" y="1042361"/>
            <a:ext cx="8670608" cy="472372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hu-HU" sz="2000" b="1" dirty="0"/>
              <a:t>1. Nyugalmi állapot:</a:t>
            </a:r>
            <a:r>
              <a:rPr lang="hu-HU" sz="2000" dirty="0"/>
              <a:t> (5 másodperc) A résztvevőknek azt az utasítást adták, hogy </a:t>
            </a:r>
            <a:r>
              <a:rPr lang="hu-HU" sz="2000" dirty="0" err="1"/>
              <a:t>relaxáljanak</a:t>
            </a:r>
            <a:r>
              <a:rPr lang="hu-HU" sz="2000" dirty="0"/>
              <a:t> és tisztítsák ki az elméjüket.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hu-HU" sz="2000" dirty="0"/>
              <a:t> </a:t>
            </a:r>
            <a:r>
              <a:rPr lang="hu-HU" sz="2000" b="1" dirty="0"/>
              <a:t>2. Stimulációs állapot: </a:t>
            </a:r>
            <a:r>
              <a:rPr lang="hu-HU" sz="2000" dirty="0"/>
              <a:t>A képernyőn megjelent a fonémát vagy szótagot megjelenítő felirat, és a számítógép hangszóróin keresztül is szólt. Ezután a résztvevőket arra utasították, hogy vegyék fel az adott fonéma vagy szótag kiejtéséhez szükséges kiindulási pozíciót.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hu-HU" sz="2000" b="1" dirty="0"/>
              <a:t>3. Elképzelt állapot:</a:t>
            </a:r>
            <a:r>
              <a:rPr lang="hu-HU" sz="2000" dirty="0"/>
              <a:t> (5 másodperc) A résztvevők elképzelték, hogy kimondják az adott fonémát vagy szótagot, mindezt mozdulatlanul.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hu-HU" sz="2000" b="1" dirty="0"/>
              <a:t>4. Beszélő állapot:</a:t>
            </a:r>
            <a:r>
              <a:rPr lang="hu-HU" sz="2000" dirty="0"/>
              <a:t> A résztvevők hangosan kimondták a fonémát vagy szótagot. A Kinect kamera rendszer ebben a szakaszban mind a hangot, mind az arcmozgást rögzítette.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1CF852-B23C-48C0-AA3C-83BA3CF08716}"/>
              </a:ext>
            </a:extLst>
          </p:cNvPr>
          <p:cNvSpPr txBox="1"/>
          <p:nvPr/>
        </p:nvSpPr>
        <p:spPr>
          <a:xfrm>
            <a:off x="6128119" y="6011506"/>
            <a:ext cx="2800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900" dirty="0"/>
              <a:t>Arthur Frigyes Viktor, Csapó Tamás Gábor (2022.)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84EFF-3AAF-F2DA-A63B-98E94CEF7D67}"/>
              </a:ext>
            </a:extLst>
          </p:cNvPr>
          <p:cNvSpPr/>
          <p:nvPr/>
        </p:nvSpPr>
        <p:spPr>
          <a:xfrm>
            <a:off x="20955" y="5766088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6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9B0579-AB36-4469-BC5F-496C1DD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Adatfeldolgozás</a:t>
            </a:r>
          </a:p>
        </p:txBody>
      </p:sp>
      <p:sp>
        <p:nvSpPr>
          <p:cNvPr id="15" name="Dia számának helye 3">
            <a:extLst>
              <a:ext uri="{FF2B5EF4-FFF2-40B4-BE49-F238E27FC236}">
                <a16:creationId xmlns:a16="http://schemas.microsoft.com/office/drawing/2014/main" id="{56AA6677-1CAD-42FA-B1E5-310D578A83BF}"/>
              </a:ext>
            </a:extLst>
          </p:cNvPr>
          <p:cNvSpPr txBox="1">
            <a:spLocks/>
          </p:cNvSpPr>
          <p:nvPr/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00005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7</a:t>
            </a:fld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E4726E-07C4-425F-BE7B-D3C9186B1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52" y="1209964"/>
            <a:ext cx="8670608" cy="447963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hu-HU" sz="2000" dirty="0"/>
              <a:t>EEG minták és hozzá kapcsolódó fonémák szótagok megkeresése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hu-HU" sz="2000" dirty="0"/>
              <a:t>Felesleges csatornák eldobása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hu-HU" sz="2000" dirty="0"/>
              <a:t>EEG szűrés: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hu-HU" sz="1600" dirty="0"/>
              <a:t>1-50 Hz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ICA </a:t>
            </a:r>
            <a:r>
              <a:rPr lang="hu-HU" sz="1600" dirty="0"/>
              <a:t>komponensekre bontás és szűrés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hu-HU" sz="2000" dirty="0"/>
              <a:t>EEG adatfolyam darabolása gondolt és kimondott jelekre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hu-HU" sz="1600" dirty="0"/>
              <a:t>Kimondott: 1,2 mp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hu-HU" sz="1600" dirty="0"/>
              <a:t>Gondolt: 4,8 mp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"thinking" | "speaking" | "mixed" | "</a:t>
            </a:r>
            <a:r>
              <a:rPr lang="en-US" sz="2000" dirty="0" err="1"/>
              <a:t>concat</a:t>
            </a:r>
            <a:r>
              <a:rPr lang="en-US" sz="2000" dirty="0"/>
              <a:t>"</a:t>
            </a:r>
            <a:endParaRPr lang="hu-H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81594-203D-957E-81F3-CFA73E572F50}"/>
              </a:ext>
            </a:extLst>
          </p:cNvPr>
          <p:cNvSpPr/>
          <p:nvPr/>
        </p:nvSpPr>
        <p:spPr>
          <a:xfrm>
            <a:off x="120650" y="5876290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01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9B0579-AB36-4469-BC5F-496C1DD1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Adatfeldolgozás</a:t>
            </a:r>
          </a:p>
        </p:txBody>
      </p:sp>
      <p:sp>
        <p:nvSpPr>
          <p:cNvPr id="15" name="Dia számának helye 3">
            <a:extLst>
              <a:ext uri="{FF2B5EF4-FFF2-40B4-BE49-F238E27FC236}">
                <a16:creationId xmlns:a16="http://schemas.microsoft.com/office/drawing/2014/main" id="{56AA6677-1CAD-42FA-B1E5-310D578A83BF}"/>
              </a:ext>
            </a:extLst>
          </p:cNvPr>
          <p:cNvSpPr txBox="1">
            <a:spLocks/>
          </p:cNvSpPr>
          <p:nvPr/>
        </p:nvSpPr>
        <p:spPr bwMode="auto">
          <a:xfrm>
            <a:off x="8670608" y="6352540"/>
            <a:ext cx="452437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rgbClr val="00005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8</a:t>
            </a:fld>
            <a:endParaRPr lang="hu-HU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57CD143-63C0-4564-A789-A5A0C903C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9766" y="301770"/>
            <a:ext cx="4157446" cy="493871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60EA0B7-5906-4670-8EA0-F290724A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72" y="740920"/>
            <a:ext cx="4291590" cy="51645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AE04BA-1161-6DFD-E91D-9CE2A38A7B11}"/>
              </a:ext>
            </a:extLst>
          </p:cNvPr>
          <p:cNvSpPr/>
          <p:nvPr/>
        </p:nvSpPr>
        <p:spPr>
          <a:xfrm>
            <a:off x="0" y="5784995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59F1FF-B063-494C-9C39-1775AE602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769" y="945515"/>
            <a:ext cx="54864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DE71-57B4-4EAC-BDFE-42A2003F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D073-3759-36CE-DA24-E048F5FC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Alap ötlet: LSTM + 1D CNN</a:t>
            </a:r>
          </a:p>
          <a:p>
            <a:r>
              <a:rPr lang="hu-HU" dirty="0"/>
              <a:t>Végül csak 1D CNN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51084-9457-8EA9-8AB4-E030F2F1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7FBB6-AACD-4643-BF04-DC5BAE06604F}" type="slidenum">
              <a:rPr lang="en-US" smtClean="0"/>
              <a:pPr>
                <a:defRPr/>
              </a:pPr>
              <a:t>9</a:t>
            </a:fld>
            <a:endParaRPr lang="hu-H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0CC46-2EE5-2BE2-EA71-749E597CB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" y="2707689"/>
            <a:ext cx="8892878" cy="721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092E3-8132-8159-90FE-7E42F00E4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951124"/>
            <a:ext cx="8892878" cy="759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296388-43A6-BCF7-3357-6087C50CCDCF}"/>
              </a:ext>
            </a:extLst>
          </p:cNvPr>
          <p:cNvSpPr/>
          <p:nvPr/>
        </p:nvSpPr>
        <p:spPr>
          <a:xfrm>
            <a:off x="92075" y="5767240"/>
            <a:ext cx="2091832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656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902&quot;&gt;&lt;/object&gt;&lt;object type=&quot;2&quot; unique_id=&quot;10903&quot;&gt;&lt;object type=&quot;3&quot; unique_id=&quot;10904&quot;&gt;&lt;property id=&quot;20148&quot; value=&quot;5&quot;/&gt;&lt;property id=&quot;20300&quot; value=&quot;Slide 1 - &amp;quot;Szilícium napelemek, félvezető fényforrások&amp;quot;&quot;/&gt;&lt;property id=&quot;20307&quot; value=&quot;257&quot;/&gt;&lt;/object&gt;&lt;object type=&quot;3&quot; unique_id=&quot;10905&quot;&gt;&lt;property id=&quot;20148&quot; value=&quot;5&quot;/&gt;&lt;property id=&quot;20300&quot; value=&quot;Slide 25 - &amp;quot;A fényforrások fejlődése&amp;quot;&quot;/&gt;&lt;property id=&quot;20307&quot; value=&quot;272&quot;/&gt;&lt;/object&gt;&lt;object type=&quot;3&quot; unique_id=&quot;10906&quot;&gt;&lt;property id=&quot;20148&quot; value=&quot;5&quot;/&gt;&lt;property id=&quot;20300&quot; value=&quot;Slide 27 - &amp;quot;A fénykeltés módjai&amp;quot;&quot;/&gt;&lt;property id=&quot;20307&quot; value=&quot;355&quot;/&gt;&lt;/object&gt;&lt;object type=&quot;3&quot; unique_id=&quot;10907&quot;&gt;&lt;property id=&quot;20148&quot; value=&quot;5&quot;/&gt;&lt;property id=&quot;20300&quot; value=&quot;Slide 26 - &amp;quot;Elektron állapotok&amp;quot;&quot;/&gt;&lt;property id=&quot;20307&quot; value=&quot;356&quot;/&gt;&lt;/object&gt;&lt;object type=&quot;3&quot; unique_id=&quot;10908&quot;&gt;&lt;property id=&quot;20148&quot; value=&quot;5&quot;/&gt;&lt;property id=&quot;20300&quot; value=&quot;Slide 30 - &amp;quot;LED-ek karakterizációja, modellezése&amp;quot;&quot;/&gt;&lt;property id=&quot;20307&quot; value=&quot;373&quot;/&gt;&lt;/object&gt;&lt;object type=&quot;3&quot; unique_id=&quot;10909&quot;&gt;&lt;property id=&quot;20148&quot; value=&quot;5&quot;/&gt;&lt;property id=&quot;20300&quot; value=&quot;Slide 31 - &amp;quot;Megalkotható egy ilyen modell:&amp;quot;&quot;/&gt;&lt;property id=&quot;20307&quot; value=&quot;400&quot;/&gt;&lt;/object&gt;&lt;object type=&quot;3&quot; unique_id=&quot;10910&quot;&gt;&lt;property id=&quot;20148&quot; value=&quot;5&quot;/&gt;&lt;property id=&quot;20300&quot; value=&quot;Slide 28 - &amp;quot;Kétféle LED alaptechnológia:&amp;quot;&quot;/&gt;&lt;property id=&quot;20307&quot; value=&quot;297&quot;/&gt;&lt;/object&gt;&lt;object type=&quot;3&quot; unique_id=&quot;10911&quot;&gt;&lt;property id=&quot;20148&quot; value=&quot;5&quot;/&gt;&lt;property id=&quot;20300&quot; value=&quot;Slide 29 - &amp;quot;Konstrukciós / technológiai kérdések&amp;quot;&quot;/&gt;&lt;property id=&quot;20307&quot; value=&quot;284&quot;/&gt;&lt;/object&gt;&lt;object type=&quot;3&quot; unique_id=&quot;10912&quot;&gt;&lt;property id=&quot;20148&quot; value=&quot;5&quot;/&gt;&lt;property id=&quot;20300&quot; value=&quot;Slide 32 - &amp;quot;Belső kvantumhatásfok / GaN technológia&amp;quot;&quot;/&gt;&lt;property id=&quot;20307&quot; value=&quot;363&quot;/&gt;&lt;/object&gt;&lt;object type=&quot;3&quot; unique_id=&quot;10913&quot;&gt;&lt;property id=&quot;20148&quot; value=&quot;5&quot;/&gt;&lt;property id=&quot;20300&quot; value=&quot;Slide 33 - &amp;quot;SSL világítási rendszerek komponensei:&amp;quot;&quot;/&gt;&lt;property id=&quot;20307&quot; value=&quot;377&quot;/&gt;&lt;/object&gt;&lt;object type=&quot;3&quot; unique_id=&quot;10914&quot;&gt;&lt;property id=&quot;20148&quot; value=&quot;5&quot;/&gt;&lt;property id=&quot;20300&quot; value=&quot;Slide 34 - &amp;quot;LED-ek és ízzólámpák: fény vs. hő&amp;quot;&quot;/&gt;&lt;property id=&quot;20307&quot; value=&quot;275&quot;/&gt;&lt;/object&gt;&lt;object type=&quot;3&quot; unique_id=&quot;10915&quot;&gt;&lt;property id=&quot;20148&quot; value=&quot;5&quot;/&gt;&lt;property id=&quot;20300&quot; value=&quot;Slide 35 - &amp;quot;Miért fontos a LED-ek termikus jellemzése?&amp;quot;&quot;/&gt;&lt;property id=&quot;20307&quot; value=&quot;320&quot;/&gt;&lt;/object&gt;&lt;object type=&quot;3&quot; unique_id=&quot;10916&quot;&gt;&lt;property id=&quot;20148&quot; value=&quot;5&quot;/&gt;&lt;property id=&quot;20300&quot; value=&quot;Slide 36&quot;/&gt;&lt;property id=&quot;20307&quot; value=&quot;417&quot;/&gt;&lt;/object&gt;&lt;object type=&quot;3&quot; unique_id=&quot;10917&quot;&gt;&lt;property id=&quot;20148&quot; value=&quot;5&quot;/&gt;&lt;property id=&quot;20300&quot; value=&quot;Slide 37 - &amp;quot;Teljes LED mérőállomás:&amp;quot;&quot;/&gt;&lt;property id=&quot;20307&quot; value=&quot;425&quot;/&gt;&lt;/object&gt;&lt;object type=&quot;3&quot; unique_id=&quot;10918&quot;&gt;&lt;property id=&quot;20148&quot; value=&quot;5&quot;/&gt;&lt;property id=&quot;20300&quot; value=&quot;Slide 38 - &amp;quot;Mérési összeállítás a gyakorlatban:&amp;quot;&quot;/&gt;&lt;property id=&quot;20307&quot; value=&quot;423&quot;/&gt;&lt;/object&gt;&lt;object type=&quot;3&quot; unique_id=&quot;10920&quot;&gt;&lt;property id=&quot;20148&quot; value=&quot;5&quot;/&gt;&lt;property id=&quot;20300&quot; value=&quot;Slide 39 - &amp;quot;Magyar LED méréstechnika a világban&amp;quot;&quot;/&gt;&lt;property id=&quot;20307&quot; value=&quot;424&quot;/&gt;&lt;/object&gt;&lt;object type=&quot;3&quot; unique_id=&quot;10921&quot;&gt;&lt;property id=&quot;20148&quot; value=&quot;5&quot;/&gt;&lt;property id=&quot;20300&quot; value=&quot;Slide 40 - &amp;quot;Rth/Zth melett: ΦV(IF,TJ), ηe(IF,TJ), x, y &amp;quot;&quot;/&gt;&lt;property id=&quot;20307&quot; value=&quot;426&quot;/&gt;&lt;/object&gt;&lt;object type=&quot;3&quot; unique_id=&quot;10922&quot;&gt;&lt;property id=&quot;20148&quot; value=&quot;5&quot;/&gt;&lt;property id=&quot;20300&quot; value=&quot;Slide 41 - &amp;quot;Milyen hőmérséklettel paraméterezzünk?&amp;quot;&quot;/&gt;&lt;property id=&quot;20307&quot; value=&quot;427&quot;/&gt;&lt;/object&gt;&lt;object type=&quot;3&quot; unique_id=&quot;10923&quot;&gt;&lt;property id=&quot;20148&quot; value=&quot;5&quot;/&gt;&lt;property id=&quot;20300&quot; value=&quot;Slide 42 - &amp;quot;ΦV(IF,TJ)  &amp;amp; ηV(IF,TJ) görbék 7 mintára&amp;quot;&quot;/&gt;&lt;property id=&quot;20307&quot; value=&quot;428&quot;/&gt;&lt;/object&gt;&lt;object type=&quot;3&quot; unique_id=&quot;10924&quot;&gt;&lt;property id=&quot;20148&quot; value=&quot;5&quot;/&gt;&lt;property id=&quot;20300&quot; value=&quot;Slide 43 - &amp;quot;Egy MR16-os LED lámpa belső szerkezete&amp;quot;&quot;/&gt;&lt;property id=&quot;20307&quot; value=&quot;429&quot;/&gt;&lt;/object&gt;&lt;object type=&quot;3&quot; unique_id=&quot;10925&quot;&gt;&lt;property id=&quot;20148&quot; value=&quot;5&quot;/&gt;&lt;property id=&quot;20300&quot; value=&quot;Slide 44 - &amp;quot;Egy 10 W-os fehér LED mérése&amp;quot;&quot;/&gt;&lt;property id=&quot;20307&quot; value=&quot;430&quot;/&gt;&lt;/object&gt;&lt;object type=&quot;3&quot; unique_id=&quot;10926&quot;&gt;&lt;property id=&quot;20148&quot; value=&quot;5&quot;/&gt;&lt;property id=&quot;20300&quot; value=&quot;Slide 45 - &amp;quot;Rövid impulzussal való mérés problémája&amp;quot;&quot;/&gt;&lt;property id=&quot;20307&quot; value=&quot;431&quot;/&gt;&lt;/object&gt;&lt;object type=&quot;3&quot; unique_id=&quot;10927&quot;&gt;&lt;property id=&quot;20148&quot; value=&quot;5&quot;/&gt;&lt;property id=&quot;20300&quot; value=&quot;Slide 46 - &amp;quot;Példa: 10 W-os fehér LED&amp;quot;&quot;/&gt;&lt;property id=&quot;20307&quot; value=&quot;432&quot;/&gt;&lt;/object&gt;&lt;object type=&quot;3&quot; unique_id=&quot;10928&quot;&gt;&lt;property id=&quot;20148&quot; value=&quot;5&quot;/&gt;&lt;property id=&quot;20300&quot; value=&quot;Slide 47 - &amp;quot;Ugyanaz a LED: ΦV(TJ)  @ IF = 700 mA&amp;quot;&quot;/&gt;&lt;property id=&quot;20307&quot; value=&quot;433&quot;/&gt;&lt;/object&gt;&lt;object type=&quot;3&quot; unique_id=&quot;10929&quot;&gt;&lt;property id=&quot;20148&quot; value=&quot;5&quot;/&gt;&lt;property id=&quot;20300&quot; value=&quot;Slide 48 - &amp;quot;LED élettartam vizsgálatok (LM80)&amp;quot;&quot;/&gt;&lt;property id=&quot;20307&quot; value=&quot;434&quot;/&gt;&lt;/object&gt;&lt;object type=&quot;3&quot; unique_id=&quot;10931&quot;&gt;&lt;property id=&quot;20148&quot; value=&quot;5&quot;/&gt;&lt;property id=&quot;20300&quot; value=&quot;Slide 49 - &amp;quot;Mi a hatása a hőellenállás növekedtének?&amp;quot;&quot;/&gt;&lt;property id=&quot;20307&quot; value=&quot;436&quot;/&gt;&lt;/object&gt;&lt;object type=&quot;3&quot; unique_id=&quot;10932&quot;&gt;&lt;property id=&quot;20148&quot; value=&quot;5&quot;/&gt;&lt;property id=&quot;20300&quot; value=&quot;Slide 53 - &amp;quot;Köszönetnyilvánítás&amp;quot;&quot;/&gt;&lt;property id=&quot;20307&quot; value=&quot;418&quot;/&gt;&lt;/object&gt;&lt;object type=&quot;3&quot; unique_id=&quot;11150&quot;&gt;&lt;property id=&quot;20148&quot; value=&quot;5&quot;/&gt;&lt;property id=&quot;20300&quot; value=&quot;Slide 50 - &amp;quot;OLED-ek multi-domain modellezése&amp;quot;&quot;/&gt;&lt;property id=&quot;20307&quot; value=&quot;437&quot;/&gt;&lt;/object&gt;&lt;object type=&quot;3&quot; unique_id=&quot;11151&quot;&gt;&lt;property id=&quot;20148&quot; value=&quot;5&quot;/&gt;&lt;property id=&quot;20300&quot; value=&quot;Slide 51 - &amp;quot;OLED-ek multi-domain modellezése&amp;quot;&quot;/&gt;&lt;property id=&quot;20307&quot; value=&quot;438&quot;/&gt;&lt;/object&gt;&lt;object type=&quot;3&quot; unique_id=&quot;11152&quot;&gt;&lt;property id=&quot;20148&quot; value=&quot;5&quot;/&gt;&lt;property id=&quot;20300&quot; value=&quot;Slide 52 - &amp;quot;OLED szimulációs eredmények&amp;quot;&quot;/&gt;&lt;property id=&quot;20307&quot; value=&quot;439&quot;/&gt;&lt;/object&gt;&lt;object type=&quot;3&quot; unique_id=&quot;12693&quot;&gt;&lt;property id=&quot;20148&quot; value=&quot;5&quot;/&gt;&lt;property id=&quot;20300&quot; value=&quot;Slide 3 - &amp;quot;Foton-elektron kölcsönhatások&amp;quot;&quot;/&gt;&lt;property id=&quot;20307&quot; value=&quot;440&quot;/&gt;&lt;/object&gt;&lt;object type=&quot;3&quot; unique_id=&quot;12694&quot;&gt;&lt;property id=&quot;20148&quot; value=&quot;5&quot;/&gt;&lt;property id=&quot;20300&quot; value=&quot;Slide 4&quot;/&gt;&lt;property id=&quot;20307&quot; value=&quot;441&quot;/&gt;&lt;/object&gt;&lt;object type=&quot;3&quot; unique_id=&quot;12695&quot;&gt;&lt;property id=&quot;20148&quot; value=&quot;5&quot;/&gt;&lt;property id=&quot;20300&quot; value=&quot;Slide 5 - &amp;quot;A teljes energiafolyam:&amp;quot;&quot;/&gt;&lt;property id=&quot;20307&quot; value=&quot;444&quot;/&gt;&lt;/object&gt;&lt;object type=&quot;3&quot; unique_id=&quot;12696&quot;&gt;&lt;property id=&quot;20148&quot; value=&quot;5&quot;/&gt;&lt;property id=&quot;20300&quot; value=&quot;Slide 2 - &amp;quot;Bevezető,&amp;#x0D;&amp;#x0A;napelemek&amp;quot;&quot;/&gt;&lt;property id=&quot;20307&quot; value=&quot;443&quot;/&gt;&lt;/object&gt;&lt;object type=&quot;3&quot; unique_id=&quot;12697&quot;&gt;&lt;property id=&quot;20148&quot; value=&quot;5&quot;/&gt;&lt;property id=&quot;20300&quot; value=&quot;Slide 6 - &amp;quot;Fúziós - fotovoltaikus energiatermelő rendszer&amp;quot;&quot;/&gt;&lt;property id=&quot;20307&quot; value=&quot;445&quot;/&gt;&lt;/object&gt;&lt;object type=&quot;3&quot; unique_id=&quot;12698&quot;&gt;&lt;property id=&quot;20148&quot; value=&quot;5&quot;/&gt;&lt;property id=&quot;20300&quot; value=&quot;Slide 7 - &amp;quot;Ideális napelem (fotodióda) karakterisztikák&amp;quot;&quot;/&gt;&lt;property id=&quot;20307&quot; value=&quot;446&quot;/&gt;&lt;/object&gt;&lt;object type=&quot;3&quot; unique_id=&quot;12699&quot;&gt;&lt;property id=&quot;20148&quot; value=&quot;5&quot;/&gt;&lt;property id=&quot;20300&quot; value=&quot;Slide 8 - &amp;quot;A legkedvezőbb félvezetőanyag&amp;quot;&quot;/&gt;&lt;property id=&quot;20307&quot; value=&quot;447&quot;/&gt;&lt;/object&gt;&lt;object type=&quot;3&quot; unique_id=&quot;12700&quot;&gt;&lt;property id=&quot;20148&quot; value=&quot;5&quot;/&gt;&lt;property id=&quot;20300&quot; value=&quot;Slide 9 - &amp;quot;Árapály vagy hullámzás energiájával működő vízikerék&amp;quot;&quot;/&gt;&lt;property id=&quot;20307&quot; value=&quot;448&quot;/&gt;&lt;/object&gt;&lt;object type=&quot;3&quot; unique_id=&quot;12701&quot;&gt;&lt;property id=&quot;20148&quot; value=&quot;5&quot;/&gt;&lt;property id=&quot;20300&quot; value=&quot;Slide 10 - &amp;quot;Napelem cellák, miért szilícium?&amp;quot;&quot;/&gt;&lt;property id=&quot;20307&quot; value=&quot;449&quot;/&gt;&lt;/object&gt;&lt;object type=&quot;3&quot; unique_id=&quot;12702&quot;&gt;&lt;property id=&quot;20148&quot; value=&quot;5&quot;/&gt;&lt;property id=&quot;20300&quot; value=&quot;Slide 24 - &amp;quot;Félvezető fényforrások&amp;quot;&quot;/&gt;&lt;property id=&quot;20307&quot; value=&quot;442&quot;/&gt;&lt;/object&gt;&lt;object type=&quot;3&quot; unique_id=&quot;12829&quot;&gt;&lt;property id=&quot;20148&quot; value=&quot;5&quot;/&gt;&lt;property id=&quot;20300&quot; value=&quot;Slide 11 - &amp;quot;A pn átmenetes PEARL cella       (szilícium egykristály, tömb)&amp;quot;&quot;/&gt;&lt;property id=&quot;20307&quot; value=&quot;450&quot;/&gt;&lt;/object&gt;&lt;object type=&quot;3&quot; unique_id=&quot;12959&quot;&gt;&lt;property id=&quot;20148&quot; value=&quot;5&quot;/&gt;&lt;property id=&quot;20300&quot; value=&quot;Slide 12 - &amp;quot;Inverziós cella &amp;amp;#x09;     Schottky gátas cella&amp;amp;#x09;&amp;amp;#x09;    (Si egykristály, tömb)&amp;#x0D;&amp;#x0A;&amp;quot;&quot;/&gt;&lt;property id=&quot;20307&quot; value=&quot;451&quot;/&gt;&lt;/object&gt;&lt;object type=&quot;3&quot; unique_id=&quot;13224&quot;&gt;&lt;property id=&quot;20148&quot; value=&quot;5&quot;/&gt;&lt;property id=&quot;20300&quot; value=&quot;Slide 13 - &amp;quot;Vékonyréteg napelem szerkezetek&amp;quot;&quot;/&gt;&lt;property id=&quot;20307&quot; value=&quot;452&quot;/&gt;&lt;/object&gt;&lt;object type=&quot;3&quot; unique_id=&quot;13225&quot;&gt;&lt;property id=&quot;20148&quot; value=&quot;5&quot;/&gt;&lt;property id=&quot;20300&quot; value=&quot;Slide 14 - &amp;quot;Rétegezett amorf Si napelem szerkezet: vékonyréteg&amp;quot;&quot;/&gt;&lt;property id=&quot;20307&quot; value=&quot;453&quot;/&gt;&lt;/object&gt;&lt;object type=&quot;3&quot; unique_id=&quot;13226&quot;&gt;&lt;property id=&quot;20148&quot; value=&quot;5&quot;/&gt;&lt;property id=&quot;20300&quot; value=&quot;Slide 15 - &amp;quot;Rétegezett amorf Si napelem szerkezet: vékonyréteg&amp;quot;&quot;/&gt;&lt;property id=&quot;20307&quot; value=&quot;454&quot;/&gt;&lt;/object&gt;&lt;object type=&quot;3&quot; unique_id=&quot;13227&quot;&gt;&lt;property id=&quot;20148&quot; value=&quot;5&quot;/&gt;&lt;property id=&quot;20300&quot; value=&quot;Slide 16 - &amp;quot;A technológia fejlődése&amp;quot;&quot;/&gt;&lt;property id=&quot;20307&quot; value=&quot;455&quot;/&gt;&lt;/object&gt;&lt;object type=&quot;3&quot; unique_id=&quot;13468&quot;&gt;&lt;property id=&quot;20148&quot; value=&quot;5&quot;/&gt;&lt;property id=&quot;20300&quot; value=&quot;Slide 17 - &amp;quot;A BME EET aktivitása a napelemek terén:&amp;quot;&quot;/&gt;&lt;property id=&quot;20307&quot; value=&quot;456&quot;/&gt;&lt;/object&gt;&lt;object type=&quot;3&quot; unique_id=&quot;13469&quot;&gt;&lt;property id=&quot;20148&quot; value=&quot;5&quot;/&gt;&lt;property id=&quot;20300&quot; value=&quot;Slide 18 - &amp;quot;Oktatási tevékenységünk&amp;quot;&quot;/&gt;&lt;property id=&quot;20307&quot; value=&quot;457&quot;/&gt;&lt;/object&gt;&lt;object type=&quot;3&quot; unique_id=&quot;13470&quot;&gt;&lt;property id=&quot;20148&quot; value=&quot;5&quot;/&gt;&lt;property id=&quot;20300&quot; value=&quot;Slide 19 - &amp;quot;Technológiai fejlesztés és napelem készítés a laboratóriumban&amp;quot;&quot;/&gt;&lt;property id=&quot;20307&quot; value=&quot;458&quot;/&gt;&lt;/object&gt;&lt;object type=&quot;3&quot; unique_id=&quot;13675&quot;&gt;&lt;property id=&quot;20148&quot; value=&quot;5&quot;/&gt;&lt;property id=&quot;20300&quot; value=&quot;Slide 20 - &amp;quot;Méréstechnika, fizikai vizsgálatok napelem alapanyagokon,  cellákon, táblákon&amp;quot;&quot;/&gt;&lt;property id=&quot;20307&quot; value=&quot;459&quot;/&gt;&lt;/object&gt;&lt;object type=&quot;3&quot; unique_id=&quot;13676&quot;&gt;&lt;property id=&quot;20148&quot; value=&quot;5&quot;/&gt;&lt;property id=&quot;20300&quot; value=&quot;Slide 21 - &amp;quot;Méréstechnika, fizikai vizsgálatok napelem alapanyagokon,  cellákon, táblákon&amp;quot;&quot;/&gt;&lt;property id=&quot;20307&quot; value=&quot;460&quot;/&gt;&lt;/object&gt;&lt;object type=&quot;3&quot; unique_id=&quot;13889&quot;&gt;&lt;property id=&quot;20148&quot; value=&quot;5&quot;/&gt;&lt;property id=&quot;20300&quot; value=&quot;Slide 22 - &amp;quot;Méréstechnika, fizikai vizsgálatok napelem alapanyagokon,  cellákon, táblákon&amp;quot;&quot;/&gt;&lt;property id=&quot;20307&quot; value=&quot;461&quot;/&gt;&lt;/object&gt;&lt;object type=&quot;3&quot; unique_id=&quot;14441&quot;&gt;&lt;property id=&quot;20148&quot; value=&quot;5&quot;/&gt;&lt;property id=&quot;20300&quot; value=&quot;Slide 23 - &amp;quot;Alkalmazás&amp;quot;&quot;/&gt;&lt;property id=&quot;20307&quot; value=&quot;46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06648253AF46FE42925DE18461C21576" ma:contentTypeVersion="8" ma:contentTypeDescription="Új dokumentum létrehozása." ma:contentTypeScope="" ma:versionID="a118bccf4ab56dbebc9cb7ab8e8fc0a8">
  <xsd:schema xmlns:xsd="http://www.w3.org/2001/XMLSchema" xmlns:xs="http://www.w3.org/2001/XMLSchema" xmlns:p="http://schemas.microsoft.com/office/2006/metadata/properties" xmlns:ns3="eb5a5d83-f53e-465d-bb76-28e6d8f0c16f" xmlns:ns4="e748eade-7f77-43db-b229-5f0192c21baa" targetNamespace="http://schemas.microsoft.com/office/2006/metadata/properties" ma:root="true" ma:fieldsID="0c55e074c7b5815e68996bb635fe844b" ns3:_="" ns4:_="">
    <xsd:import namespace="eb5a5d83-f53e-465d-bb76-28e6d8f0c16f"/>
    <xsd:import namespace="e748eade-7f77-43db-b229-5f0192c21b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5a5d83-f53e-465d-bb76-28e6d8f0c1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8eade-7f77-43db-b229-5f0192c21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2EDDA5-5847-4ED2-94FA-C4EC767C0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0769A8-34B9-46F1-A790-D4D9E6424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5a5d83-f53e-465d-bb76-28e6d8f0c16f"/>
    <ds:schemaRef ds:uri="e748eade-7f77-43db-b229-5f0192c21b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3A5CEB-FB38-457F-B496-1BBCDF7172C0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eb5a5d83-f53e-465d-bb76-28e6d8f0c16f"/>
    <ds:schemaRef ds:uri="http://purl.org/dc/elements/1.1/"/>
    <ds:schemaRef ds:uri="http://schemas.openxmlformats.org/package/2006/metadata/core-properties"/>
    <ds:schemaRef ds:uri="e748eade-7f77-43db-b229-5f0192c21ba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27833</TotalTime>
  <Words>522</Words>
  <Application>Microsoft Office PowerPoint</Application>
  <PresentationFormat>Diavetítés a képernyőre (4:3 oldalarány)</PresentationFormat>
  <Paragraphs>100</Paragraphs>
  <Slides>12</Slides>
  <Notes>2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Arial Unicode MS</vt:lpstr>
      <vt:lpstr>Times New Roman</vt:lpstr>
      <vt:lpstr>Wingdings</vt:lpstr>
      <vt:lpstr>1_Custom Design</vt:lpstr>
      <vt:lpstr>Photo Editor Photo</vt:lpstr>
      <vt:lpstr>BRAIN2SPEECH:  Beszéd értelmezése EEG felvételek alapján  </vt:lpstr>
      <vt:lpstr>Célkitűzések</vt:lpstr>
      <vt:lpstr>Agy elektromos aktivitása </vt:lpstr>
      <vt:lpstr>EEG Mérés</vt:lpstr>
      <vt:lpstr>Korábbi megoldások</vt:lpstr>
      <vt:lpstr>Kara One Adatbázis</vt:lpstr>
      <vt:lpstr>Adatfeldolgozás</vt:lpstr>
      <vt:lpstr>Adatfeldolgozás</vt:lpstr>
      <vt:lpstr>Architektúra</vt:lpstr>
      <vt:lpstr>Tanítás, hiperparaméter optimalizáció</vt:lpstr>
      <vt:lpstr>Eredmények, kiértékelés</vt:lpstr>
      <vt:lpstr>PowerPoint-bemutató</vt:lpstr>
    </vt:vector>
  </TitlesOfParts>
  <Company>EET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Education, Research and Development at the</dc:title>
  <dc:creator>Horváth Gyula</dc:creator>
  <cp:lastModifiedBy>Salamon Ádám László</cp:lastModifiedBy>
  <cp:revision>754</cp:revision>
  <dcterms:created xsi:type="dcterms:W3CDTF">2010-02-11T16:52:43Z</dcterms:created>
  <dcterms:modified xsi:type="dcterms:W3CDTF">2023-01-16T20:24:37Z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0x01010006648253AF46FE42925DE18461C21576</vt:lpwstr>
  </property>
</Properties>
</file>